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4374" r:id="rId1"/>
  </p:sldMasterIdLst>
  <p:notesMasterIdLst>
    <p:notesMasterId r:id="rId128"/>
  </p:notesMasterIdLst>
  <p:sldIdLst>
    <p:sldId id="259" r:id="rId2"/>
    <p:sldId id="281" r:id="rId3"/>
    <p:sldId id="301" r:id="rId4"/>
    <p:sldId id="320" r:id="rId5"/>
    <p:sldId id="287" r:id="rId6"/>
    <p:sldId id="389" r:id="rId7"/>
    <p:sldId id="289" r:id="rId8"/>
    <p:sldId id="404" r:id="rId9"/>
    <p:sldId id="403" r:id="rId10"/>
    <p:sldId id="402" r:id="rId11"/>
    <p:sldId id="405" r:id="rId12"/>
    <p:sldId id="323" r:id="rId13"/>
    <p:sldId id="324" r:id="rId14"/>
    <p:sldId id="390" r:id="rId15"/>
    <p:sldId id="406" r:id="rId16"/>
    <p:sldId id="411" r:id="rId17"/>
    <p:sldId id="410" r:id="rId18"/>
    <p:sldId id="409" r:id="rId19"/>
    <p:sldId id="414" r:id="rId20"/>
    <p:sldId id="413" r:id="rId21"/>
    <p:sldId id="328" r:id="rId22"/>
    <p:sldId id="329" r:id="rId23"/>
    <p:sldId id="391" r:id="rId24"/>
    <p:sldId id="407" r:id="rId25"/>
    <p:sldId id="331" r:id="rId26"/>
    <p:sldId id="332" r:id="rId27"/>
    <p:sldId id="333" r:id="rId28"/>
    <p:sldId id="334" r:id="rId29"/>
    <p:sldId id="392" r:id="rId30"/>
    <p:sldId id="408" r:id="rId31"/>
    <p:sldId id="415" r:id="rId32"/>
    <p:sldId id="418" r:id="rId33"/>
    <p:sldId id="417" r:id="rId34"/>
    <p:sldId id="416" r:id="rId35"/>
    <p:sldId id="338" r:id="rId36"/>
    <p:sldId id="339" r:id="rId37"/>
    <p:sldId id="393" r:id="rId38"/>
    <p:sldId id="341" r:id="rId39"/>
    <p:sldId id="421" r:id="rId40"/>
    <p:sldId id="420" r:id="rId41"/>
    <p:sldId id="419" r:id="rId42"/>
    <p:sldId id="422" r:id="rId43"/>
    <p:sldId id="343" r:id="rId44"/>
    <p:sldId id="344" r:id="rId45"/>
    <p:sldId id="394" r:id="rId46"/>
    <p:sldId id="346" r:id="rId47"/>
    <p:sldId id="425" r:id="rId48"/>
    <p:sldId id="429" r:id="rId49"/>
    <p:sldId id="431" r:id="rId50"/>
    <p:sldId id="430" r:id="rId51"/>
    <p:sldId id="428" r:id="rId52"/>
    <p:sldId id="427" r:id="rId53"/>
    <p:sldId id="432" r:id="rId54"/>
    <p:sldId id="426" r:id="rId55"/>
    <p:sldId id="424" r:id="rId56"/>
    <p:sldId id="423" r:id="rId57"/>
    <p:sldId id="348" r:id="rId58"/>
    <p:sldId id="395" r:id="rId59"/>
    <p:sldId id="385" r:id="rId60"/>
    <p:sldId id="386" r:id="rId61"/>
    <p:sldId id="352" r:id="rId62"/>
    <p:sldId id="353" r:id="rId63"/>
    <p:sldId id="354" r:id="rId64"/>
    <p:sldId id="397" r:id="rId65"/>
    <p:sldId id="356" r:id="rId66"/>
    <p:sldId id="433" r:id="rId67"/>
    <p:sldId id="436" r:id="rId68"/>
    <p:sldId id="438" r:id="rId69"/>
    <p:sldId id="435" r:id="rId70"/>
    <p:sldId id="434" r:id="rId71"/>
    <p:sldId id="437" r:id="rId72"/>
    <p:sldId id="439" r:id="rId73"/>
    <p:sldId id="357" r:id="rId74"/>
    <p:sldId id="358" r:id="rId75"/>
    <p:sldId id="398" r:id="rId76"/>
    <p:sldId id="360" r:id="rId77"/>
    <p:sldId id="440" r:id="rId78"/>
    <p:sldId id="442" r:id="rId79"/>
    <p:sldId id="444" r:id="rId80"/>
    <p:sldId id="441" r:id="rId81"/>
    <p:sldId id="445" r:id="rId82"/>
    <p:sldId id="362" r:id="rId83"/>
    <p:sldId id="363" r:id="rId84"/>
    <p:sldId id="399" r:id="rId85"/>
    <p:sldId id="365" r:id="rId86"/>
    <p:sldId id="446" r:id="rId87"/>
    <p:sldId id="456" r:id="rId88"/>
    <p:sldId id="455" r:id="rId89"/>
    <p:sldId id="454" r:id="rId90"/>
    <p:sldId id="453" r:id="rId91"/>
    <p:sldId id="452" r:id="rId92"/>
    <p:sldId id="451" r:id="rId93"/>
    <p:sldId id="450" r:id="rId94"/>
    <p:sldId id="449" r:id="rId95"/>
    <p:sldId id="448" r:id="rId96"/>
    <p:sldId id="366" r:id="rId97"/>
    <p:sldId id="367" r:id="rId98"/>
    <p:sldId id="400" r:id="rId99"/>
    <p:sldId id="369" r:id="rId100"/>
    <p:sldId id="459" r:id="rId101"/>
    <p:sldId id="458" r:id="rId102"/>
    <p:sldId id="460" r:id="rId103"/>
    <p:sldId id="466" r:id="rId104"/>
    <p:sldId id="465" r:id="rId105"/>
    <p:sldId id="464" r:id="rId106"/>
    <p:sldId id="470" r:id="rId107"/>
    <p:sldId id="471" r:id="rId108"/>
    <p:sldId id="371" r:id="rId109"/>
    <p:sldId id="372" r:id="rId110"/>
    <p:sldId id="401" r:id="rId111"/>
    <p:sldId id="374" r:id="rId112"/>
    <p:sldId id="482" r:id="rId113"/>
    <p:sldId id="481" r:id="rId114"/>
    <p:sldId id="472" r:id="rId115"/>
    <p:sldId id="477" r:id="rId116"/>
    <p:sldId id="480" r:id="rId117"/>
    <p:sldId id="479" r:id="rId118"/>
    <p:sldId id="478" r:id="rId119"/>
    <p:sldId id="476" r:id="rId120"/>
    <p:sldId id="475" r:id="rId121"/>
    <p:sldId id="474" r:id="rId122"/>
    <p:sldId id="473" r:id="rId123"/>
    <p:sldId id="485" r:id="rId124"/>
    <p:sldId id="484" r:id="rId125"/>
    <p:sldId id="483" r:id="rId126"/>
    <p:sldId id="316" r:id="rId127"/>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showPr>
  <p:clrMru>
    <a:srgbClr val="005828"/>
    <a:srgbClr val="000099"/>
    <a:srgbClr val="990000"/>
    <a:srgbClr val="680000"/>
    <a:srgbClr val="3A0000"/>
    <a:srgbClr val="003300"/>
    <a:srgbClr val="1699D4"/>
    <a:srgbClr val="026698"/>
    <a:srgbClr val="CC3300"/>
    <a:srgbClr val="808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92702" autoAdjust="0"/>
    <p:restoredTop sz="94671" autoAdjust="0"/>
  </p:normalViewPr>
  <p:slideViewPr>
    <p:cSldViewPr>
      <p:cViewPr varScale="1">
        <p:scale>
          <a:sx n="106" d="100"/>
          <a:sy n="106" d="100"/>
        </p:scale>
        <p:origin x="-94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pPr>
              <a:defRPr/>
            </a:pPr>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pPr>
              <a:defRPr/>
            </a:pPr>
            <a:fld id="{4DAACFFC-6863-4CAE-BCFA-E8F9A386BE1E}" type="datetimeFigureOut">
              <a:rPr lang="fa-IR"/>
              <a:pPr>
                <a:defRPr/>
              </a:pPr>
              <a:t>01/04/1438</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pPr lvl="0"/>
            <a:endParaRPr lang="fa-IR"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pPr>
              <a:defRPr/>
            </a:pPr>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pPr>
              <a:defRPr/>
            </a:pPr>
            <a:fld id="{3FCC44B2-1448-4A3E-944E-E4C8CB0775AD}" type="slidenum">
              <a:rPr lang="fa-IR"/>
              <a:pPr>
                <a:defRPr/>
              </a:pPr>
              <a:t>‹#›</a:t>
            </a:fld>
            <a:endParaRPr lang="fa-IR"/>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mn-lt"/>
        <a:ea typeface="+mn-ea"/>
        <a:cs typeface="+mn-cs"/>
      </a:defRPr>
    </a:lvl1pPr>
    <a:lvl2pPr marL="457200" algn="r" rtl="1" eaLnBrk="0" fontAlgn="base" hangingPunct="0">
      <a:spcBef>
        <a:spcPct val="30000"/>
      </a:spcBef>
      <a:spcAft>
        <a:spcPct val="0"/>
      </a:spcAft>
      <a:defRPr sz="1200" kern="1200">
        <a:solidFill>
          <a:schemeClr val="tx1"/>
        </a:solidFill>
        <a:latin typeface="+mn-lt"/>
        <a:ea typeface="+mn-ea"/>
        <a:cs typeface="+mn-cs"/>
      </a:defRPr>
    </a:lvl2pPr>
    <a:lvl3pPr marL="914400" algn="r" rtl="1" eaLnBrk="0" fontAlgn="base" hangingPunct="0">
      <a:spcBef>
        <a:spcPct val="30000"/>
      </a:spcBef>
      <a:spcAft>
        <a:spcPct val="0"/>
      </a:spcAft>
      <a:defRPr sz="1200" kern="1200">
        <a:solidFill>
          <a:schemeClr val="tx1"/>
        </a:solidFill>
        <a:latin typeface="+mn-lt"/>
        <a:ea typeface="+mn-ea"/>
        <a:cs typeface="+mn-cs"/>
      </a:defRPr>
    </a:lvl3pPr>
    <a:lvl4pPr marL="1371600" algn="r" rtl="1" eaLnBrk="0" fontAlgn="base" hangingPunct="0">
      <a:spcBef>
        <a:spcPct val="30000"/>
      </a:spcBef>
      <a:spcAft>
        <a:spcPct val="0"/>
      </a:spcAft>
      <a:defRPr sz="1200" kern="1200">
        <a:solidFill>
          <a:schemeClr val="tx1"/>
        </a:solidFill>
        <a:latin typeface="+mn-lt"/>
        <a:ea typeface="+mn-ea"/>
        <a:cs typeface="+mn-cs"/>
      </a:defRPr>
    </a:lvl4pPr>
    <a:lvl5pPr marL="1828800" algn="r" rtl="1" eaLnBrk="0" fontAlgn="base" hangingPunct="0">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92D0ACA-6C0C-4892-8720-E4ACE4E6C296}" type="datetimeFigureOut">
              <a:rPr lang="en-US" smtClean="0"/>
              <a:pPr/>
              <a:t>10/5/2016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45D49E-ED36-493D-BE39-F711E3E9116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2D0ACA-6C0C-4892-8720-E4ACE4E6C296}" type="datetimeFigureOut">
              <a:rPr lang="en-US" smtClean="0"/>
              <a:pPr/>
              <a:t>10/5/2016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45D49E-ED36-493D-BE39-F711E3E9116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2D0ACA-6C0C-4892-8720-E4ACE4E6C296}" type="datetimeFigureOut">
              <a:rPr lang="en-US" smtClean="0"/>
              <a:pPr/>
              <a:t>10/5/2016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45D49E-ED36-493D-BE39-F711E3E9116A}"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3" name="Date Placeholder 2"/>
          <p:cNvSpPr>
            <a:spLocks noGrp="1"/>
          </p:cNvSpPr>
          <p:nvPr>
            <p:ph type="dt" sz="half" idx="10"/>
          </p:nvPr>
        </p:nvSpPr>
        <p:spPr>
          <a:xfrm>
            <a:off x="6553200" y="6245225"/>
            <a:ext cx="2133600" cy="476250"/>
          </a:xfrm>
        </p:spPr>
        <p:txBody>
          <a:bodyPr/>
          <a:lstStyle>
            <a:lvl1pPr>
              <a:defRPr/>
            </a:lvl1pPr>
          </a:lstStyle>
          <a:p>
            <a:pPr>
              <a:defRPr/>
            </a:pPr>
            <a:endParaRPr 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457200" y="6245225"/>
            <a:ext cx="2133600" cy="476250"/>
          </a:xfrm>
        </p:spPr>
        <p:txBody>
          <a:bodyPr/>
          <a:lstStyle>
            <a:lvl1pPr>
              <a:defRPr/>
            </a:lvl1pPr>
          </a:lstStyle>
          <a:p>
            <a:pPr>
              <a:defRPr/>
            </a:pPr>
            <a:fld id="{72DEEB5E-0E68-48B0-8A99-307C48E377D0}" type="slidenum">
              <a:rPr lang="ar-SA"/>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2D0ACA-6C0C-4892-8720-E4ACE4E6C296}" type="datetimeFigureOut">
              <a:rPr lang="en-US" smtClean="0"/>
              <a:pPr/>
              <a:t>10/5/2016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45D49E-ED36-493D-BE39-F711E3E9116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92D0ACA-6C0C-4892-8720-E4ACE4E6C296}" type="datetimeFigureOut">
              <a:rPr lang="en-US" smtClean="0"/>
              <a:pPr/>
              <a:t>10/5/2016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45D49E-ED36-493D-BE39-F711E3E9116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92D0ACA-6C0C-4892-8720-E4ACE4E6C296}" type="datetimeFigureOut">
              <a:rPr lang="en-US" smtClean="0"/>
              <a:pPr/>
              <a:t>10/5/2016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45D49E-ED36-493D-BE39-F711E3E9116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92D0ACA-6C0C-4892-8720-E4ACE4E6C296}" type="datetimeFigureOut">
              <a:rPr lang="en-US" smtClean="0"/>
              <a:pPr/>
              <a:t>10/5/2016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A45D49E-ED36-493D-BE39-F711E3E9116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92D0ACA-6C0C-4892-8720-E4ACE4E6C296}" type="datetimeFigureOut">
              <a:rPr lang="en-US" smtClean="0"/>
              <a:pPr/>
              <a:t>10/5/2016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A45D49E-ED36-493D-BE39-F711E3E9116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2D0ACA-6C0C-4892-8720-E4ACE4E6C296}" type="datetimeFigureOut">
              <a:rPr lang="en-US" smtClean="0"/>
              <a:pPr/>
              <a:t>10/5/2016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45D49E-ED36-493D-BE39-F711E3E9116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2D0ACA-6C0C-4892-8720-E4ACE4E6C296}" type="datetimeFigureOut">
              <a:rPr lang="en-US" smtClean="0"/>
              <a:pPr/>
              <a:t>10/5/2016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45D49E-ED36-493D-BE39-F711E3E9116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2D0ACA-6C0C-4892-8720-E4ACE4E6C296}" type="datetimeFigureOut">
              <a:rPr lang="en-US" smtClean="0"/>
              <a:pPr/>
              <a:t>10/5/2016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45D49E-ED36-493D-BE39-F711E3E9116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2D0ACA-6C0C-4892-8720-E4ACE4E6C296}" type="datetimeFigureOut">
              <a:rPr lang="en-US" smtClean="0"/>
              <a:pPr/>
              <a:t>10/5/2016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45D49E-ED36-493D-BE39-F711E3E9116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4375" r:id="rId1"/>
    <p:sldLayoutId id="2147484376" r:id="rId2"/>
    <p:sldLayoutId id="2147484377" r:id="rId3"/>
    <p:sldLayoutId id="2147484378" r:id="rId4"/>
    <p:sldLayoutId id="2147484379" r:id="rId5"/>
    <p:sldLayoutId id="2147484380" r:id="rId6"/>
    <p:sldLayoutId id="2147484381" r:id="rId7"/>
    <p:sldLayoutId id="2147484382" r:id="rId8"/>
    <p:sldLayoutId id="2147484383" r:id="rId9"/>
    <p:sldLayoutId id="2147484384" r:id="rId10"/>
    <p:sldLayoutId id="2147484385" r:id="rId11"/>
    <p:sldLayoutId id="2147484386"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Picture 5" descr="C:\Documents and Settings\Administrator\Desktop\گرافیک\06\06CFD_02.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7"/>
          <p:cNvSpPr/>
          <p:nvPr/>
        </p:nvSpPr>
        <p:spPr>
          <a:xfrm>
            <a:off x="3657600" y="2286000"/>
            <a:ext cx="5334000" cy="830997"/>
          </a:xfrm>
          <a:prstGeom prst="rect">
            <a:avLst/>
          </a:prstGeom>
          <a:solidFill>
            <a:schemeClr val="bg1"/>
          </a:solidFill>
          <a:ln>
            <a:solidFill>
              <a:schemeClr val="bg1"/>
            </a:solidFill>
          </a:ln>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defRPr/>
            </a:pPr>
            <a:r>
              <a:rPr lang="fa-IR" sz="4800" b="1" i="1" cap="all" dirty="0">
                <a:ln w="0"/>
                <a:solidFill>
                  <a:srgbClr val="00B050"/>
                </a:solidFill>
                <a:effectLst>
                  <a:reflection blurRad="12700" stA="50000" endPos="50000" dist="5000" dir="5400000" sy="-100000" rotWithShape="0"/>
                </a:effectLst>
                <a:latin typeface="Zeena 1" pitchFamily="2" charset="2"/>
                <a:cs typeface="B Titr" pitchFamily="2" charset="-78"/>
              </a:rPr>
              <a:t>بسم </a:t>
            </a:r>
            <a:r>
              <a:rPr lang="fa-IR" sz="4800" b="1" i="1" cap="all" dirty="0" smtClean="0">
                <a:ln w="0"/>
                <a:solidFill>
                  <a:srgbClr val="00B050"/>
                </a:solidFill>
                <a:effectLst>
                  <a:reflection blurRad="12700" stA="50000" endPos="50000" dist="5000" dir="5400000" sy="-100000" rotWithShape="0"/>
                </a:effectLst>
                <a:latin typeface="Zeena 1" pitchFamily="2" charset="2"/>
                <a:cs typeface="B Titr" pitchFamily="2" charset="-78"/>
              </a:rPr>
              <a:t>الله </a:t>
            </a:r>
            <a:r>
              <a:rPr lang="fa-IR" sz="4800" b="1" i="1" cap="all" dirty="0">
                <a:ln w="0"/>
                <a:solidFill>
                  <a:srgbClr val="00B050"/>
                </a:solidFill>
                <a:effectLst>
                  <a:reflection blurRad="12700" stA="50000" endPos="50000" dist="5000" dir="5400000" sy="-100000" rotWithShape="0"/>
                </a:effectLst>
                <a:latin typeface="Zeena 1" pitchFamily="2" charset="2"/>
                <a:cs typeface="B Titr" pitchFamily="2" charset="-78"/>
              </a:rPr>
              <a:t>الرحمن الرحیم</a:t>
            </a:r>
            <a:endParaRPr lang="en-US" sz="4800" b="1" i="1" cap="all" dirty="0">
              <a:ln w="0"/>
              <a:solidFill>
                <a:srgbClr val="00B050"/>
              </a:solidFill>
              <a:effectLst>
                <a:reflection blurRad="12700" stA="50000" endPos="50000" dist="5000" dir="5400000" sy="-100000" rotWithShape="0"/>
              </a:effectLst>
              <a:latin typeface="Zeena 1" pitchFamily="2" charset="2"/>
              <a:cs typeface="B Titr" pitchFamily="2" charset="-78"/>
            </a:endParaRP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afterEffect">
                                  <p:stCondLst>
                                    <p:cond delay="0"/>
                                  </p:stCondLst>
                                  <p:iterate type="lt">
                                    <p:tmPct val="0"/>
                                  </p:iterate>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2492375"/>
          </a:xfrm>
          <a:prstGeom prst="rect">
            <a:avLst/>
          </a:prstGeom>
          <a:noFill/>
          <a:ln w="9525">
            <a:noFill/>
            <a:miter lim="800000"/>
            <a:headEnd/>
            <a:tailEnd/>
          </a:ln>
        </p:spPr>
        <p:txBody>
          <a:bodyPr anchor="ctr">
            <a:spAutoFit/>
          </a:bodyPr>
          <a:lstStyle/>
          <a:p>
            <a:pPr algn="ctr"/>
            <a:r>
              <a:rPr lang="fa-IR" altLang="en-US" sz="3200" b="1" dirty="0">
                <a:solidFill>
                  <a:srgbClr val="990000"/>
                </a:solidFill>
                <a:ea typeface="Majalla UI"/>
                <a:cs typeface="B Titr" pitchFamily="2" charset="-78"/>
              </a:rPr>
              <a:t>4- منکر</a:t>
            </a:r>
            <a:endParaRPr lang="fa-IR" altLang="en-US" sz="3200" dirty="0">
              <a:solidFill>
                <a:srgbClr val="990000"/>
              </a:solidFill>
              <a:ea typeface="Majalla UI"/>
              <a:cs typeface="B Koodak" pitchFamily="2" charset="-78"/>
            </a:endParaRPr>
          </a:p>
          <a:p>
            <a:r>
              <a:rPr lang="fa-IR" altLang="en-US" sz="2800" b="1" dirty="0">
                <a:solidFill>
                  <a:srgbClr val="FF0000"/>
                </a:solidFill>
                <a:ea typeface="Majalla UI"/>
                <a:cs typeface="B Koodak" pitchFamily="2" charset="-78"/>
              </a:rPr>
              <a:t> </a:t>
            </a:r>
          </a:p>
          <a:p>
            <a:endParaRPr lang="en-US" altLang="en-US" sz="2400" b="1" dirty="0">
              <a:solidFill>
                <a:srgbClr val="FF0000"/>
              </a:solidFill>
              <a:ea typeface="Majalla UI"/>
              <a:cs typeface="B Koodak" pitchFamily="2" charset="-78"/>
            </a:endParaRPr>
          </a:p>
          <a:p>
            <a:pPr algn="just"/>
            <a:r>
              <a:rPr lang="fa-IR" altLang="en-US" sz="2400" b="1" dirty="0">
                <a:solidFill>
                  <a:srgbClr val="002060"/>
                </a:solidFill>
                <a:ea typeface="Majalla UI"/>
                <a:cs typeface="B Nazanin" pitchFamily="2" charset="-78"/>
              </a:rPr>
              <a:t>منکرشامل هرآنچه ناپسند، زشت و مذموم باشد، می </a:t>
            </a:r>
            <a:r>
              <a:rPr lang="fa-IR" altLang="en-US" sz="2400" b="1" dirty="0" smtClean="0">
                <a:solidFill>
                  <a:srgbClr val="002060"/>
                </a:solidFill>
                <a:ea typeface="Majalla UI"/>
                <a:cs typeface="B Nazanin" pitchFamily="2" charset="-78"/>
              </a:rPr>
              <a:t>گردد. خواه </a:t>
            </a:r>
            <a:r>
              <a:rPr lang="fa-IR" altLang="en-US" sz="2400" b="1" dirty="0">
                <a:solidFill>
                  <a:srgbClr val="002060"/>
                </a:solidFill>
                <a:ea typeface="Majalla UI"/>
                <a:cs typeface="B Nazanin" pitchFamily="2" charset="-78"/>
              </a:rPr>
              <a:t>منبع منکر و مذموم بودن آن شرع مقدس یا عقل سلیم یا عرف متشرعه باشد یا تدابیر و دستورات رهبری و نهاد سپاه باشد.</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381000"/>
            <a:ext cx="8458200" cy="5694363"/>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2- تعریف و تبیین آمرین و ناهین خاص و عام</a:t>
            </a:r>
          </a:p>
          <a:p>
            <a:pPr algn="just"/>
            <a:endParaRPr lang="fa-IR" altLang="en-US" sz="2400" b="1" dirty="0">
              <a:solidFill>
                <a:srgbClr val="002060"/>
              </a:solidFill>
              <a:ea typeface="Majalla UI"/>
              <a:cs typeface="B Nazanin" pitchFamily="2" charset="-78"/>
            </a:endParaRPr>
          </a:p>
          <a:p>
            <a:pPr algn="just"/>
            <a:r>
              <a:rPr lang="fa-IR" altLang="en-US" sz="2400" b="1" dirty="0">
                <a:solidFill>
                  <a:srgbClr val="C00000"/>
                </a:solidFill>
                <a:ea typeface="Majalla UI"/>
                <a:cs typeface="B Nazanin" pitchFamily="2" charset="-78"/>
              </a:rPr>
              <a:t>الف- بخش خاص:</a:t>
            </a:r>
          </a:p>
          <a:p>
            <a:pPr algn="just"/>
            <a:r>
              <a:rPr lang="fa-IR" altLang="en-US" sz="2000" b="1" dirty="0">
                <a:solidFill>
                  <a:srgbClr val="000099"/>
                </a:solidFill>
                <a:ea typeface="Majalla UI"/>
                <a:cs typeface="B Nazanin" pitchFamily="2" charset="-78"/>
              </a:rPr>
              <a:t> بخش ها و مجموعه های خاص که دارای سازمان دهی و ماموریت ویژه در اجرای فریضه به تناسب هر کدام از امر و نهی دارای وظایف خاص و معینی می باشند مانند:</a:t>
            </a:r>
          </a:p>
          <a:p>
            <a:pPr algn="just"/>
            <a:r>
              <a:rPr lang="fa-IR" altLang="en-US" sz="2000" b="1" dirty="0">
                <a:solidFill>
                  <a:srgbClr val="000099"/>
                </a:solidFill>
                <a:ea typeface="Majalla UI"/>
                <a:cs typeface="B Nazanin" pitchFamily="2" charset="-78"/>
              </a:rPr>
              <a:t> 1)تبیین احکام الهی و تفسیر صحیح از همه ابعاد دین از جمله امر به معروف و نهی از منکر</a:t>
            </a:r>
          </a:p>
          <a:p>
            <a:pPr algn="just"/>
            <a:r>
              <a:rPr lang="fa-IR" altLang="en-US" sz="2000" b="1" dirty="0">
                <a:solidFill>
                  <a:srgbClr val="000099"/>
                </a:solidFill>
                <a:ea typeface="Majalla UI"/>
                <a:cs typeface="B Nazanin" pitchFamily="2" charset="-78"/>
              </a:rPr>
              <a:t> 2) فرهنگ سازی و ترویج امر به معروف و نهی از منکر </a:t>
            </a:r>
          </a:p>
          <a:p>
            <a:pPr algn="just"/>
            <a:r>
              <a:rPr lang="fa-IR" altLang="en-US" sz="2000" b="1" dirty="0">
                <a:solidFill>
                  <a:srgbClr val="000099"/>
                </a:solidFill>
                <a:ea typeface="Majalla UI"/>
                <a:cs typeface="B Nazanin" pitchFamily="2" charset="-78"/>
              </a:rPr>
              <a:t>3)فراهم نمودن زمینه ها و مقدمات امر به معروف و نهی از منکر در جامعه </a:t>
            </a:r>
          </a:p>
          <a:p>
            <a:pPr algn="just"/>
            <a:r>
              <a:rPr lang="fa-IR" altLang="en-US" sz="2000" b="1" dirty="0">
                <a:solidFill>
                  <a:srgbClr val="000099"/>
                </a:solidFill>
                <a:ea typeface="Majalla UI"/>
                <a:cs typeface="B Nazanin" pitchFamily="2" charset="-78"/>
              </a:rPr>
              <a:t>4)حمایت از آمرین به معروف و ناهین از منکر </a:t>
            </a:r>
          </a:p>
          <a:p>
            <a:pPr algn="just"/>
            <a:r>
              <a:rPr lang="fa-IR" altLang="en-US" sz="2000" b="1" dirty="0">
                <a:solidFill>
                  <a:srgbClr val="000099"/>
                </a:solidFill>
                <a:ea typeface="Majalla UI"/>
                <a:cs typeface="B Nazanin" pitchFamily="2" charset="-78"/>
              </a:rPr>
              <a:t>5) تصدی امر به معروف و نهی از منکر یدی و همراه با اعمال قدرت </a:t>
            </a:r>
            <a:r>
              <a:rPr lang="fa-IR" altLang="en-US" sz="1400" b="1" dirty="0">
                <a:solidFill>
                  <a:srgbClr val="000099"/>
                </a:solidFill>
                <a:ea typeface="Majalla UI"/>
                <a:cs typeface="B Nazanin" pitchFamily="2" charset="-78"/>
              </a:rPr>
              <a:t>(مرتبه سوم امر به معروف و نهی از منکر)</a:t>
            </a:r>
            <a:endParaRPr lang="fa-IR" altLang="en-US" sz="2000" b="1" dirty="0">
              <a:solidFill>
                <a:srgbClr val="000099"/>
              </a:solidFill>
              <a:ea typeface="Majalla UI"/>
              <a:cs typeface="B Nazanin" pitchFamily="2" charset="-78"/>
            </a:endParaRPr>
          </a:p>
          <a:p>
            <a:pPr algn="just"/>
            <a:r>
              <a:rPr lang="fa-IR" altLang="en-US" sz="2000" b="1" dirty="0">
                <a:solidFill>
                  <a:srgbClr val="000099"/>
                </a:solidFill>
                <a:ea typeface="Majalla UI"/>
                <a:cs typeface="B Nazanin" pitchFamily="2" charset="-78"/>
              </a:rPr>
              <a:t>6) امر به معروف گروهی و جمعی؛ آنجایی که امر به معروف گروهی و جمعی لازم است.</a:t>
            </a:r>
          </a:p>
          <a:p>
            <a:pPr algn="just"/>
            <a:endParaRPr lang="fa-IR" altLang="en-US" sz="2000" b="1" dirty="0">
              <a:solidFill>
                <a:srgbClr val="002060"/>
              </a:solidFill>
              <a:ea typeface="Majalla UI"/>
              <a:cs typeface="B Nazanin" pitchFamily="2" charset="-78"/>
            </a:endParaRPr>
          </a:p>
          <a:p>
            <a:pPr algn="just"/>
            <a:r>
              <a:rPr lang="fa-IR" altLang="en-US" sz="2400" b="1" dirty="0">
                <a:solidFill>
                  <a:srgbClr val="C00000"/>
                </a:solidFill>
                <a:ea typeface="Majalla UI"/>
                <a:cs typeface="B Nazanin" pitchFamily="2" charset="-78"/>
              </a:rPr>
              <a:t>ب-بخش عام :</a:t>
            </a:r>
          </a:p>
          <a:p>
            <a:pPr algn="just"/>
            <a:r>
              <a:rPr lang="fa-IR" altLang="en-US" sz="2000" b="1" dirty="0">
                <a:solidFill>
                  <a:srgbClr val="000099"/>
                </a:solidFill>
                <a:ea typeface="Majalla UI"/>
                <a:cs typeface="B Nazanin" pitchFamily="2" charset="-78"/>
              </a:rPr>
              <a:t>در کنار نهادها و مجموعه های خاص امر به معروف و نهی از منکر قلبی و زبانی بر همه آحاد جامعه اسلامی و عموم مومنین واجب است ،که باید همواره مشوق و احیاء کننده خوبی ها و معروف ها و بازدارنده از زشتی ها باشند و هرگز وجود نهادها  سازمان های حکومتی رافع تکلیف عمومی      نمی باشد.</a:t>
            </a:r>
          </a:p>
        </p:txBody>
      </p:sp>
    </p:spTree>
  </p:cSld>
  <p:clrMapOvr>
    <a:masterClrMapping/>
  </p:clrMapOvr>
  <p:transition spd="slow"/>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4832092"/>
          </a:xfrm>
          <a:prstGeom prst="rect">
            <a:avLst/>
          </a:prstGeom>
          <a:noFill/>
          <a:ln w="9525">
            <a:noFill/>
            <a:miter lim="800000"/>
            <a:headEnd/>
            <a:tailEnd/>
          </a:ln>
        </p:spPr>
        <p:txBody>
          <a:bodyPr anchor="ctr">
            <a:spAutoFit/>
          </a:bodyPr>
          <a:lstStyle/>
          <a:p>
            <a:pPr algn="ctr">
              <a:defRPr/>
            </a:pPr>
            <a:r>
              <a:rPr lang="fa-IR" sz="3200" b="1" dirty="0">
                <a:solidFill>
                  <a:srgbClr val="C00000"/>
                </a:solidFill>
                <a:cs typeface="B Titr" pitchFamily="2" charset="-78"/>
              </a:rPr>
              <a:t>3- الزامات ضروری برای آمر به معروف و ناهی از منکر</a:t>
            </a:r>
          </a:p>
          <a:p>
            <a:pPr algn="just">
              <a:defRPr/>
            </a:pPr>
            <a:endParaRPr lang="fa-IR" sz="2400" b="1" dirty="0">
              <a:solidFill>
                <a:srgbClr val="002060"/>
              </a:solidFill>
              <a:cs typeface="B Nazanin" pitchFamily="2" charset="-78"/>
            </a:endParaRPr>
          </a:p>
          <a:p>
            <a:pPr marL="920750" indent="-354013" algn="just">
              <a:lnSpc>
                <a:spcPct val="150000"/>
              </a:lnSpc>
              <a:buFont typeface="Wingdings" pitchFamily="2" charset="2"/>
              <a:buChar char="§"/>
              <a:defRPr/>
            </a:pPr>
            <a:r>
              <a:rPr lang="fa-IR" sz="2800" b="1" dirty="0">
                <a:solidFill>
                  <a:srgbClr val="000099"/>
                </a:solidFill>
                <a:cs typeface="B Nazanin" pitchFamily="2" charset="-78"/>
              </a:rPr>
              <a:t>آگاهی به احکام امر به معروف و نهی از منکر </a:t>
            </a:r>
          </a:p>
          <a:p>
            <a:pPr marL="920750" indent="-354013" algn="just">
              <a:lnSpc>
                <a:spcPct val="150000"/>
              </a:lnSpc>
              <a:buFont typeface="Wingdings" pitchFamily="2" charset="2"/>
              <a:buChar char="§"/>
              <a:defRPr/>
            </a:pPr>
            <a:r>
              <a:rPr lang="fa-IR" sz="2800" b="1" dirty="0">
                <a:solidFill>
                  <a:srgbClr val="000099"/>
                </a:solidFill>
                <a:cs typeface="B Nazanin" pitchFamily="2" charset="-78"/>
              </a:rPr>
              <a:t>سعه صدر و بردباری</a:t>
            </a:r>
          </a:p>
          <a:p>
            <a:pPr marL="920750" indent="-354013" algn="just">
              <a:lnSpc>
                <a:spcPct val="150000"/>
              </a:lnSpc>
              <a:buFont typeface="Wingdings" pitchFamily="2" charset="2"/>
              <a:buChar char="§"/>
              <a:defRPr/>
            </a:pPr>
            <a:r>
              <a:rPr lang="fa-IR" sz="2800" b="1" dirty="0">
                <a:solidFill>
                  <a:srgbClr val="000099"/>
                </a:solidFill>
                <a:cs typeface="B Nazanin" pitchFamily="2" charset="-78"/>
              </a:rPr>
              <a:t>حسن خلق و برخورد کریمانه </a:t>
            </a:r>
          </a:p>
          <a:p>
            <a:pPr marL="920750" indent="-354013" algn="just">
              <a:lnSpc>
                <a:spcPct val="150000"/>
              </a:lnSpc>
              <a:buFont typeface="Wingdings" pitchFamily="2" charset="2"/>
              <a:buChar char="§"/>
              <a:defRPr/>
            </a:pPr>
            <a:r>
              <a:rPr lang="fa-IR" sz="2800" b="1" dirty="0">
                <a:solidFill>
                  <a:srgbClr val="000099"/>
                </a:solidFill>
                <a:cs typeface="B Nazanin" pitchFamily="2" charset="-78"/>
              </a:rPr>
              <a:t>شجاعت و قاطعیت </a:t>
            </a:r>
          </a:p>
          <a:p>
            <a:pPr marL="920750" indent="-354013" algn="just">
              <a:lnSpc>
                <a:spcPct val="150000"/>
              </a:lnSpc>
              <a:buFont typeface="Wingdings" pitchFamily="2" charset="2"/>
              <a:buChar char="§"/>
              <a:defRPr/>
            </a:pPr>
            <a:r>
              <a:rPr lang="fa-IR" sz="2800" b="1" dirty="0">
                <a:solidFill>
                  <a:srgbClr val="000099"/>
                </a:solidFill>
                <a:cs typeface="B Nazanin" pitchFamily="2" charset="-78"/>
              </a:rPr>
              <a:t>استمداد از خدا و توکل بر او</a:t>
            </a:r>
          </a:p>
          <a:p>
            <a:pPr marL="920750" indent="-354013" algn="just">
              <a:lnSpc>
                <a:spcPct val="150000"/>
              </a:lnSpc>
              <a:buFont typeface="Wingdings" pitchFamily="2" charset="2"/>
              <a:buChar char="§"/>
              <a:defRPr/>
            </a:pPr>
            <a:r>
              <a:rPr lang="fa-IR" sz="2800" b="1" dirty="0">
                <a:solidFill>
                  <a:srgbClr val="000099"/>
                </a:solidFill>
                <a:cs typeface="B Nazanin" pitchFamily="2" charset="-78"/>
              </a:rPr>
              <a:t>پیشتازی در انجام معروف</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3231654"/>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1-3:آگاهی به احکام امر به معروف و نهی از منکر </a:t>
            </a:r>
          </a:p>
          <a:p>
            <a:pPr algn="ctr"/>
            <a:endParaRPr lang="fa-IR" altLang="en-US" sz="1400" b="1" dirty="0">
              <a:solidFill>
                <a:srgbClr val="92D050"/>
              </a:solidFill>
              <a:ea typeface="Majalla UI"/>
              <a:cs typeface="B Titr" pitchFamily="2" charset="-78"/>
            </a:endParaRPr>
          </a:p>
          <a:p>
            <a:pPr algn="just"/>
            <a:endParaRPr lang="fa-IR" altLang="en-US" sz="2400" b="1" dirty="0">
              <a:solidFill>
                <a:srgbClr val="002060"/>
              </a:solidFill>
              <a:ea typeface="Majalla UI"/>
              <a:cs typeface="B Nazanin" pitchFamily="2" charset="-78"/>
            </a:endParaRPr>
          </a:p>
          <a:p>
            <a:pPr indent="623888" algn="just"/>
            <a:r>
              <a:rPr lang="fa-IR" altLang="en-US" sz="3200" b="1" dirty="0">
                <a:solidFill>
                  <a:srgbClr val="000099"/>
                </a:solidFill>
                <a:ea typeface="Majalla UI"/>
                <a:cs typeface="B Nazanin" pitchFamily="2" charset="-78"/>
              </a:rPr>
              <a:t>آمر به معروف و ناهی از منکر باید نسبت به شرایط ، مراتب ، اداب و اصول شیوه ها و احکام امر به معروف و نهی از منکر تسلط داشته باشد تا در عمل گرفتار خطا نگردد و امرونهی او کار ساز و نتیجه بخش گردد.</a:t>
            </a:r>
          </a:p>
        </p:txBody>
      </p:sp>
    </p:spTree>
  </p:cSld>
  <p:clrMapOvr>
    <a:masterClrMapping/>
  </p:clrMapOvr>
  <p:transition spd="slow"/>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533400"/>
            <a:ext cx="8458200" cy="5878532"/>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2-3: سعه صدر و بردباری</a:t>
            </a:r>
          </a:p>
          <a:p>
            <a:pPr algn="just"/>
            <a:endParaRPr lang="fa-IR" altLang="en-US" sz="1400" b="1" dirty="0">
              <a:solidFill>
                <a:srgbClr val="002060"/>
              </a:solidFill>
              <a:ea typeface="Majalla UI"/>
              <a:cs typeface="B Nazanin" pitchFamily="2" charset="-78"/>
            </a:endParaRPr>
          </a:p>
          <a:p>
            <a:pPr algn="just"/>
            <a:r>
              <a:rPr lang="fa-IR" altLang="en-US" sz="3200" b="1" dirty="0">
                <a:solidFill>
                  <a:srgbClr val="000099"/>
                </a:solidFill>
                <a:ea typeface="Majalla UI"/>
                <a:cs typeface="B Nazanin" pitchFamily="2" charset="-78"/>
              </a:rPr>
              <a:t>دعوت به خیر و مصلح بودن و امر و نهی دیگران با واکنش های مختلفی ممکن است مواجه شود و آمر و ناهی برای اینکه از مسیر هدایتگری و اصلاح خارج نشود نیازمند داشتن روحیه ای مقاوم و سینه ای گشاده است و باید آمادگی هر نوع برخورد و عکس العملی را داشته باشد و با مخالفت و احیاناً تقابل و برخورد فرد یا افراد خاطی صبوری و مقاومت خود را از دست ندهد و نگران نباشد که ممکن است ناسزایی بشنود و یا با او برخورد شود. همانگونه که حضرت موسی(ع) و لقمان حکیم در راه اجرای این فریضه از خداوند درخواست صبر و بردباری را داشته اند.  </a:t>
            </a:r>
          </a:p>
        </p:txBody>
      </p:sp>
    </p:spTree>
  </p:cSld>
  <p:clrMapOvr>
    <a:masterClrMapping/>
  </p:clrMapOvr>
  <p:transition spd="slow"/>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457200"/>
            <a:ext cx="8458200" cy="5970865"/>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3-3: حسن خلق و برخورد کریمانه </a:t>
            </a:r>
          </a:p>
          <a:p>
            <a:pPr indent="623888" algn="just"/>
            <a:endParaRPr lang="fa-IR" altLang="en-US" sz="1400" b="1" dirty="0">
              <a:solidFill>
                <a:srgbClr val="000099"/>
              </a:solidFill>
              <a:ea typeface="Majalla UI"/>
              <a:cs typeface="B Nazanin" pitchFamily="2" charset="-78"/>
            </a:endParaRPr>
          </a:p>
          <a:p>
            <a:pPr indent="623888" algn="just"/>
            <a:r>
              <a:rPr lang="fa-IR" altLang="en-US" sz="2800" b="1" dirty="0">
                <a:solidFill>
                  <a:srgbClr val="000099"/>
                </a:solidFill>
                <a:ea typeface="Majalla UI"/>
                <a:cs typeface="B Nazanin" pitchFamily="2" charset="-78"/>
              </a:rPr>
              <a:t>علاوه بر محبت قلبی و خیرخواهی که یکی از اصول و اداب امر به معروف و نهی از منکر و از مبانیتشریع آن می باشد در کیفیت عمل و مواجهه با فاعل منکر و معروف ، نرم خویی و معاشرت نیکو، اظهار محبت، شاداب و برخورد مهربانانه با عطوفت ومهرورزی بهترین زمینه ها و فرصت ها را برای تاثیر گذاری فراهم نموده و آمر و ناهی با مقبولیت یافتن نزد مخاطب ابتدا دل و قلب او را تصرف می کند و سپس رفتارش را اصلاح می نماید .</a:t>
            </a:r>
          </a:p>
          <a:p>
            <a:pPr indent="623888" algn="just"/>
            <a:r>
              <a:rPr lang="fa-IR" altLang="en-US" sz="2800" b="1" dirty="0">
                <a:solidFill>
                  <a:srgbClr val="000099"/>
                </a:solidFill>
                <a:ea typeface="Majalla UI"/>
                <a:cs typeface="B Nazanin" pitchFamily="2" charset="-78"/>
              </a:rPr>
              <a:t>نگاه آمر به معروف و ناهی از منکر به خطا کار نگاه یک انسان به دشمن و شیطان نیست بلکه نگاه یک منجی است به غریق ، نگاه پدر ومادر به فرزند و نگاه پزشک به بیمار و لذا هر چه با نرم خویی و تواضع و مهرورزی بیشتر انجام گیرد امکان نجات و هدایت او بیشتر می باشد</a:t>
            </a:r>
            <a:r>
              <a:rPr lang="fa-IR" altLang="en-US" sz="2800" b="1" dirty="0" smtClean="0">
                <a:solidFill>
                  <a:srgbClr val="000099"/>
                </a:solidFill>
                <a:ea typeface="Majalla UI"/>
                <a:cs typeface="B Nazanin" pitchFamily="2" charset="-78"/>
              </a:rPr>
              <a:t>.</a:t>
            </a:r>
            <a:endParaRPr lang="fa-IR" altLang="en-US" sz="2800" b="1" dirty="0">
              <a:solidFill>
                <a:srgbClr val="000099"/>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4893647"/>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4-3: شجاعت و قاطعیت </a:t>
            </a:r>
          </a:p>
          <a:p>
            <a:pPr indent="623888" algn="justLow"/>
            <a:endParaRPr lang="fa-IR" altLang="en-US" sz="3200" b="1" dirty="0">
              <a:solidFill>
                <a:srgbClr val="000099"/>
              </a:solidFill>
              <a:ea typeface="Majalla UI"/>
              <a:cs typeface="B Nazanin" pitchFamily="2" charset="-78"/>
            </a:endParaRPr>
          </a:p>
          <a:p>
            <a:pPr indent="623888" algn="justLow"/>
            <a:r>
              <a:rPr lang="fa-IR" altLang="en-US" sz="3200" b="1" dirty="0">
                <a:solidFill>
                  <a:srgbClr val="000099"/>
                </a:solidFill>
                <a:ea typeface="Majalla UI"/>
                <a:cs typeface="B Nazanin" pitchFamily="2" charset="-78"/>
              </a:rPr>
              <a:t>آمر به معروف و ناهی از منکر در عین حسن خلق و برخورد کریمانه و عفو بزرگی نسبت به خودش آنجا که پای ارزش های دینی و انقلابی ، اصول و مبانی ، باورها و مصالح جامعه اسلامی باشد با قاطعیت و صلابت و عزت نفس ایستادگی می کند و جوسازی ها ، شماتت ها ، تطمیع و تهدیدها نمی تواند در عزم راسخ و روحیه انقلابی و جهادی او کوچکترین خدشه ای ایجاد کند </a:t>
            </a:r>
          </a:p>
          <a:p>
            <a:pPr algn="just"/>
            <a:r>
              <a:rPr lang="fa-IR" altLang="en-US" sz="2400" b="1" dirty="0">
                <a:solidFill>
                  <a:srgbClr val="002060"/>
                </a:solidFill>
                <a:ea typeface="Majalla UI"/>
                <a:cs typeface="B Nazanin" pitchFamily="2" charset="-78"/>
              </a:rPr>
              <a:t> </a:t>
            </a:r>
          </a:p>
        </p:txBody>
      </p:sp>
    </p:spTree>
  </p:cSld>
  <p:clrMapOvr>
    <a:masterClrMapping/>
  </p:clrMapOvr>
  <p:transition spd="slow"/>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152400"/>
            <a:ext cx="8610600" cy="6617196"/>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5-3: استمداد از خدا و توکل بر او</a:t>
            </a:r>
          </a:p>
          <a:p>
            <a:pPr algn="just"/>
            <a:r>
              <a:rPr lang="fa-IR" altLang="en-US" sz="2800" b="1" dirty="0" smtClean="0">
                <a:solidFill>
                  <a:srgbClr val="000099"/>
                </a:solidFill>
                <a:ea typeface="Majalla UI"/>
                <a:cs typeface="B Nazanin" pitchFamily="2" charset="-78"/>
              </a:rPr>
              <a:t>آمر </a:t>
            </a:r>
            <a:r>
              <a:rPr lang="fa-IR" altLang="en-US" sz="2800" b="1" dirty="0">
                <a:solidFill>
                  <a:srgbClr val="000099"/>
                </a:solidFill>
                <a:ea typeface="Majalla UI"/>
                <a:cs typeface="B Nazanin" pitchFamily="2" charset="-78"/>
              </a:rPr>
              <a:t>به معروف و ناهی از منکر باید همه ویژگی ها و الزمات را تحصیل کند لکن فراموش نکند که جلب توفیق خدا و تکیه بر او بیشترین نقش را در موفقیت و اثر گذاری امر و نهی او دارد و بدون استمداد از خدا و توفیق الهی هیچ کاری و تلاشی به نتیجه نمی رسد که به فرموده علی(ع)"لاینفع اجتهاد بغیر توفیق"</a:t>
            </a:r>
            <a:r>
              <a:rPr lang="fa-IR" altLang="en-US" sz="1600" b="1" dirty="0">
                <a:solidFill>
                  <a:srgbClr val="000099"/>
                </a:solidFill>
                <a:ea typeface="Majalla UI"/>
                <a:cs typeface="B Nazanin" pitchFamily="2" charset="-78"/>
              </a:rPr>
              <a:t>(</a:t>
            </a:r>
            <a:r>
              <a:rPr lang="fa-IR" altLang="en-US" sz="2400" b="1" dirty="0">
                <a:solidFill>
                  <a:srgbClr val="000099"/>
                </a:solidFill>
                <a:ea typeface="Majalla UI"/>
                <a:cs typeface="B Nazanin" pitchFamily="2" charset="-78"/>
              </a:rPr>
              <a:t>عزرالحکم ج6ص414)</a:t>
            </a:r>
            <a:endParaRPr lang="fa-IR" altLang="en-US" sz="2800" b="1" dirty="0">
              <a:solidFill>
                <a:srgbClr val="000099"/>
              </a:solidFill>
              <a:ea typeface="Majalla UI"/>
              <a:cs typeface="B Nazanin" pitchFamily="2" charset="-78"/>
            </a:endParaRPr>
          </a:p>
          <a:p>
            <a:pPr algn="just"/>
            <a:r>
              <a:rPr lang="fa-IR" altLang="en-US" sz="2800" b="1" dirty="0">
                <a:solidFill>
                  <a:srgbClr val="000099"/>
                </a:solidFill>
                <a:ea typeface="Majalla UI"/>
                <a:cs typeface="B Nazanin" pitchFamily="2" charset="-78"/>
              </a:rPr>
              <a:t>این جهت گیری و شعار و باور همه انبیاء و مصلحان است که در جهت اصلاح دیگران و دعوت به خیر و نیکی از پلیدی ها جز به خدا اعتماد و توکل و توفیق  او تکیه ندارند .قرآن از شعیب پیامبر نقل می کند که به قومش گفت:</a:t>
            </a:r>
          </a:p>
          <a:p>
            <a:pPr algn="just"/>
            <a:r>
              <a:rPr lang="fa-IR" altLang="en-US" sz="2800" b="1" dirty="0">
                <a:solidFill>
                  <a:srgbClr val="000099"/>
                </a:solidFill>
                <a:ea typeface="Majalla UI"/>
                <a:cs typeface="B Nazanin" pitchFamily="2" charset="-78"/>
              </a:rPr>
              <a:t>....وَمَا أُرِيدُ أَنْ أُخَالِفَكُمْ إِلَى مَا أَنْهَاكُمْ عَنْهُ إِنْ أُرِيدُ إِلَّا الْإِصْلَاحَ مَا اسْتَطَعْتُ وَمَا تَوْفِيقِي إِلَّا بِاللَّهِ عَلَيْهِ تَوَكَّلْتُ وَإِلَيْهِ أُنِيبُ؛ من هرگز نمی خواهم چیزی که شما را از آن باز می دارم خودم مرتکب شوم من جز اصلاح تا آنجا که توانایی دارم نمی خواهم و توفیق من (در این کار) جز به (یاری) خدا نیست . تنها بر او توکل کردم و به سوی او باز می گردم . (هود 88).</a:t>
            </a:r>
          </a:p>
        </p:txBody>
      </p:sp>
    </p:spTree>
  </p:cSld>
  <p:clrMapOvr>
    <a:masterClrMapping/>
  </p:clrMapOvr>
  <p:transition spd="slow"/>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990600"/>
            <a:ext cx="8610600" cy="4401205"/>
          </a:xfrm>
          <a:prstGeom prst="rect">
            <a:avLst/>
          </a:prstGeom>
          <a:noFill/>
          <a:ln w="9525">
            <a:noFill/>
            <a:miter lim="800000"/>
            <a:headEnd/>
            <a:tailEnd/>
          </a:ln>
        </p:spPr>
        <p:txBody>
          <a:bodyPr wrap="square" anchor="ctr">
            <a:spAutoFit/>
          </a:bodyPr>
          <a:lstStyle/>
          <a:p>
            <a:pPr algn="ctr"/>
            <a:r>
              <a:rPr lang="fa-IR" altLang="en-US" sz="3200" b="1" dirty="0">
                <a:solidFill>
                  <a:srgbClr val="C00000"/>
                </a:solidFill>
                <a:ea typeface="Majalla UI"/>
                <a:cs typeface="B Titr" pitchFamily="2" charset="-78"/>
              </a:rPr>
              <a:t>6-3: پیشتازی در انجام </a:t>
            </a:r>
            <a:r>
              <a:rPr lang="fa-IR" altLang="en-US" sz="3200" b="1" dirty="0" smtClean="0">
                <a:solidFill>
                  <a:srgbClr val="C00000"/>
                </a:solidFill>
                <a:ea typeface="Majalla UI"/>
                <a:cs typeface="B Titr" pitchFamily="2" charset="-78"/>
              </a:rPr>
              <a:t>معروف</a:t>
            </a:r>
          </a:p>
          <a:p>
            <a:pPr algn="ctr"/>
            <a:endParaRPr lang="fa-IR" altLang="en-US" sz="3200" b="1" dirty="0" smtClean="0">
              <a:solidFill>
                <a:srgbClr val="C00000"/>
              </a:solidFill>
              <a:ea typeface="Majalla UI"/>
              <a:cs typeface="B Titr" pitchFamily="2" charset="-78"/>
            </a:endParaRPr>
          </a:p>
          <a:p>
            <a:pPr algn="just"/>
            <a:r>
              <a:rPr lang="fa-IR" altLang="en-US" sz="3600" b="1" dirty="0" smtClean="0">
                <a:solidFill>
                  <a:srgbClr val="000099"/>
                </a:solidFill>
                <a:ea typeface="Majalla UI"/>
                <a:cs typeface="B Nazanin" pitchFamily="2" charset="-78"/>
              </a:rPr>
              <a:t>         گرچه </a:t>
            </a:r>
            <a:r>
              <a:rPr lang="fa-IR" altLang="en-US" sz="3600" b="1" dirty="0">
                <a:solidFill>
                  <a:srgbClr val="000099"/>
                </a:solidFill>
                <a:ea typeface="Majalla UI"/>
                <a:cs typeface="B Nazanin" pitchFamily="2" charset="-78"/>
              </a:rPr>
              <a:t>در بعضی از موارد پنهان کردن کارهای </a:t>
            </a:r>
            <a:r>
              <a:rPr lang="fa-IR" altLang="en-US" sz="3600" b="1" dirty="0" smtClean="0">
                <a:solidFill>
                  <a:srgbClr val="000099"/>
                </a:solidFill>
                <a:ea typeface="Majalla UI"/>
                <a:cs typeface="B Nazanin" pitchFamily="2" charset="-78"/>
              </a:rPr>
              <a:t>خیر</a:t>
            </a:r>
          </a:p>
          <a:p>
            <a:pPr algn="just"/>
            <a:r>
              <a:rPr lang="fa-IR" altLang="en-US" sz="3600" b="1" dirty="0" smtClean="0">
                <a:solidFill>
                  <a:srgbClr val="000099"/>
                </a:solidFill>
                <a:ea typeface="Majalla UI"/>
                <a:cs typeface="B Nazanin" pitchFamily="2" charset="-78"/>
              </a:rPr>
              <a:t>مطلوب </a:t>
            </a:r>
            <a:r>
              <a:rPr lang="fa-IR" altLang="en-US" sz="3600" b="1" dirty="0">
                <a:solidFill>
                  <a:srgbClr val="000099"/>
                </a:solidFill>
                <a:ea typeface="Majalla UI"/>
                <a:cs typeface="B Nazanin" pitchFamily="2" charset="-78"/>
              </a:rPr>
              <a:t>و پسندیده است اما اگر آشکار ساختن و تظاهر به انجام اعمال صالح و اجتناب از محرمّات موجب هدایت و سوق یافتن دیگران به خوبی ها و ترک منکرات شود باید این تظاهر و آشکار سازی را برای خدا بعنوان امر به معروف و نهی از منکر انجام داد.</a:t>
            </a:r>
          </a:p>
        </p:txBody>
      </p:sp>
    </p:spTree>
  </p:cSld>
  <p:clrMapOvr>
    <a:masterClrMapping/>
  </p:clrMapOvr>
  <p:transition spd="slow"/>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410200"/>
          </a:xfrm>
          <a:noFill/>
          <a:ln>
            <a:noFill/>
          </a:ln>
          <a:extLst>
            <a:ext uri="{91240B29-F687-4F45-9708-019B960494DF}">
              <a14:hiddenLine xmlns:a14="http://schemas.microsoft.com/office/drawing/2010/main" xmlns="" w="9525">
                <a:solidFill>
                  <a:srgbClr val="000000"/>
                </a:solidFill>
                <a:miter lim="800000"/>
                <a:headEnd/>
                <a:tailEnd/>
              </a14:hiddenLine>
            </a:ext>
          </a:extLst>
        </p:spPr>
        <p:style>
          <a:lnRef idx="0">
            <a:scrgbClr r="0" g="0" b="0"/>
          </a:lnRef>
          <a:fillRef idx="1002">
            <a:schemeClr val="lt2"/>
          </a:fillRef>
          <a:effectRef idx="0">
            <a:scrgbClr r="0" g="0" b="0"/>
          </a:effectRef>
          <a:fontRef idx="major"/>
        </p:style>
        <p:txBody>
          <a:bodyPr>
            <a:normAutofit/>
          </a:bodyPr>
          <a:lstStyle/>
          <a:p>
            <a:pPr marL="274320" indent="-274320" algn="ctr" eaLnBrk="1" fontAlgn="auto" hangingPunct="1">
              <a:spcAft>
                <a:spcPts val="0"/>
              </a:spcAft>
              <a:buClr>
                <a:schemeClr val="accent3"/>
              </a:buClr>
              <a:buFont typeface="Wingdings 2"/>
              <a:buNone/>
              <a:defRPr/>
            </a:pPr>
            <a:endParaRPr lang="fa-IR" sz="1600" dirty="0" smtClean="0">
              <a:cs typeface="B Titr" pitchFamily="2" charset="-78"/>
            </a:endParaRPr>
          </a:p>
          <a:p>
            <a:pPr marL="274320" indent="-274320" algn="ctr" eaLnBrk="1" fontAlgn="auto" hangingPunct="1">
              <a:spcAft>
                <a:spcPts val="0"/>
              </a:spcAft>
              <a:buClr>
                <a:schemeClr val="accent3"/>
              </a:buClr>
              <a:buFont typeface="Wingdings 2"/>
              <a:buNone/>
              <a:defRPr/>
            </a:pPr>
            <a:r>
              <a:rPr lang="fa-IR" sz="6600" dirty="0" smtClean="0">
                <a:solidFill>
                  <a:srgbClr val="990000"/>
                </a:solidFill>
                <a:cs typeface="B Titr" pitchFamily="2" charset="-78"/>
              </a:rPr>
              <a:t>فصل پنجم</a:t>
            </a:r>
            <a:endParaRPr lang="fa-IR" sz="7100" dirty="0" smtClean="0">
              <a:solidFill>
                <a:srgbClr val="990000"/>
              </a:solidFill>
              <a:cs typeface="B Titr" pitchFamily="2" charset="-78"/>
            </a:endParaRPr>
          </a:p>
          <a:p>
            <a:pPr marL="274320" indent="-274320" algn="ctr" eaLnBrk="1" fontAlgn="auto" hangingPunct="1">
              <a:spcAft>
                <a:spcPts val="0"/>
              </a:spcAft>
              <a:buClr>
                <a:schemeClr val="accent3"/>
              </a:buClr>
              <a:buFont typeface="Wingdings 2"/>
              <a:buNone/>
              <a:defRPr/>
            </a:pPr>
            <a:endParaRPr lang="fa-IR" sz="2800" dirty="0" smtClean="0">
              <a:cs typeface="B Titr" pitchFamily="2" charset="-78"/>
            </a:endParaRPr>
          </a:p>
          <a:p>
            <a:pPr marL="274320" indent="-274320" algn="ctr" eaLnBrk="1" fontAlgn="auto" hangingPunct="1">
              <a:spcAft>
                <a:spcPts val="0"/>
              </a:spcAft>
              <a:buClr>
                <a:schemeClr val="accent3"/>
              </a:buClr>
              <a:buFont typeface="Wingdings 2"/>
              <a:buNone/>
              <a:defRPr/>
            </a:pPr>
            <a:r>
              <a:rPr lang="fa-IR" sz="6600" dirty="0" smtClean="0">
                <a:solidFill>
                  <a:srgbClr val="000099"/>
                </a:solidFill>
                <a:cs typeface="B Titr" pitchFamily="2" charset="-78"/>
              </a:rPr>
              <a:t>شیوه ها و روش های</a:t>
            </a:r>
          </a:p>
          <a:p>
            <a:pPr marL="274320" indent="-274320" algn="ctr" eaLnBrk="1" fontAlgn="auto" hangingPunct="1">
              <a:spcAft>
                <a:spcPts val="0"/>
              </a:spcAft>
              <a:buClr>
                <a:schemeClr val="accent3"/>
              </a:buClr>
              <a:buFont typeface="Wingdings 2"/>
              <a:buNone/>
              <a:defRPr/>
            </a:pPr>
            <a:r>
              <a:rPr lang="fa-IR" sz="6600" dirty="0" smtClean="0">
                <a:solidFill>
                  <a:srgbClr val="000099"/>
                </a:solidFill>
                <a:cs typeface="B Titr" pitchFamily="2" charset="-78"/>
              </a:rPr>
              <a:t> امر به معروف و نهی ازمنکر</a:t>
            </a:r>
            <a:endParaRPr lang="fa-IR" sz="7100" dirty="0">
              <a:solidFill>
                <a:srgbClr val="000099"/>
              </a:solidFill>
              <a:cs typeface="B Titr" pitchFamily="2" charset="-78"/>
            </a:endParaRPr>
          </a:p>
        </p:txBody>
      </p:sp>
    </p:spTree>
  </p:cSld>
  <p:clrMapOvr>
    <a:masterClrMapping/>
  </p:clrMapOvr>
  <p:transition spd="slow"/>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609600" y="609600"/>
            <a:ext cx="7956550" cy="4708981"/>
          </a:xfrm>
          <a:prstGeom prst="rect">
            <a:avLst/>
          </a:prstGeom>
          <a:noFill/>
          <a:ln>
            <a:noFill/>
            <a:headEnd/>
            <a:tailEnd/>
          </a:ln>
        </p:spPr>
        <p:style>
          <a:lnRef idx="2">
            <a:schemeClr val="accent3">
              <a:shade val="50000"/>
            </a:schemeClr>
          </a:lnRef>
          <a:fillRef idx="1">
            <a:schemeClr val="accent3"/>
          </a:fillRef>
          <a:effectRef idx="0">
            <a:schemeClr val="accent3"/>
          </a:effectRef>
          <a:fontRef idx="minor">
            <a:schemeClr val="lt1"/>
          </a:fontRef>
        </p:style>
        <p:txBody>
          <a:bodyPr anchor="ctr">
            <a:spAutoFit/>
          </a:bodyPr>
          <a:lstStyle/>
          <a:p>
            <a:pPr algn="ctr">
              <a:lnSpc>
                <a:spcPct val="250000"/>
              </a:lnSpc>
              <a:defRPr/>
            </a:pPr>
            <a:r>
              <a:rPr lang="fa-IR" sz="4000" b="1" dirty="0">
                <a:solidFill>
                  <a:srgbClr val="C00000"/>
                </a:solidFill>
                <a:cs typeface="B Titr" pitchFamily="2" charset="-78"/>
              </a:rPr>
              <a:t>مباحث مطرح شده در این فصل</a:t>
            </a:r>
          </a:p>
          <a:p>
            <a:pPr>
              <a:lnSpc>
                <a:spcPct val="250000"/>
              </a:lnSpc>
              <a:defRPr/>
            </a:pPr>
            <a:r>
              <a:rPr lang="fa-IR" sz="4000" b="1" dirty="0">
                <a:solidFill>
                  <a:srgbClr val="000099"/>
                </a:solidFill>
                <a:cs typeface="B Titr" pitchFamily="2" charset="-78"/>
              </a:rPr>
              <a:t>- شیوه های مشترک</a:t>
            </a:r>
          </a:p>
          <a:p>
            <a:pPr>
              <a:lnSpc>
                <a:spcPct val="250000"/>
              </a:lnSpc>
              <a:defRPr/>
            </a:pPr>
            <a:r>
              <a:rPr lang="fa-IR" sz="4000" b="1" dirty="0">
                <a:solidFill>
                  <a:srgbClr val="000099"/>
                </a:solidFill>
                <a:cs typeface="B Titr" pitchFamily="2" charset="-78"/>
              </a:rPr>
              <a:t>- شیوه های خاص</a:t>
            </a: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4770438"/>
          </a:xfrm>
          <a:prstGeom prst="rect">
            <a:avLst/>
          </a:prstGeom>
          <a:noFill/>
          <a:ln w="9525">
            <a:noFill/>
            <a:miter lim="800000"/>
            <a:headEnd/>
            <a:tailEnd/>
          </a:ln>
        </p:spPr>
        <p:txBody>
          <a:bodyPr anchor="ctr">
            <a:spAutoFit/>
          </a:bodyPr>
          <a:lstStyle/>
          <a:p>
            <a:pPr algn="ctr"/>
            <a:r>
              <a:rPr lang="fa-IR" altLang="en-US" sz="3200" b="1">
                <a:solidFill>
                  <a:srgbClr val="92D050"/>
                </a:solidFill>
                <a:ea typeface="Majalla UI"/>
                <a:cs typeface="B Titr" pitchFamily="2" charset="-78"/>
              </a:rPr>
              <a:t>جمع بندی و نتیجه گیری</a:t>
            </a:r>
            <a:r>
              <a:rPr lang="fa-IR" altLang="en-US" sz="2400" b="1">
                <a:solidFill>
                  <a:srgbClr val="FF0000"/>
                </a:solidFill>
                <a:ea typeface="Majalla UI"/>
                <a:cs typeface="B Titr" pitchFamily="2" charset="-78"/>
                <a:sym typeface="Wingdings" pitchFamily="2" charset="2"/>
              </a:rPr>
              <a:t>(تعریف</a:t>
            </a:r>
            <a:r>
              <a:rPr lang="fa-IR" altLang="en-US" sz="2400" b="1">
                <a:solidFill>
                  <a:srgbClr val="FF0000"/>
                </a:solidFill>
                <a:ea typeface="Majalla UI"/>
                <a:cs typeface="B Titr" pitchFamily="2" charset="-78"/>
              </a:rPr>
              <a:t> امر به معروف و نهی از منکر </a:t>
            </a:r>
            <a:r>
              <a:rPr lang="fa-IR" altLang="en-US" sz="2400" b="1">
                <a:solidFill>
                  <a:srgbClr val="FF0000"/>
                </a:solidFill>
                <a:ea typeface="Majalla UI"/>
                <a:cs typeface="B Titr" pitchFamily="2" charset="-78"/>
                <a:sym typeface="Wingdings" pitchFamily="2" charset="2"/>
              </a:rPr>
              <a:t>)</a:t>
            </a:r>
            <a:endParaRPr lang="fa-IR" altLang="en-US" sz="2400" b="1">
              <a:solidFill>
                <a:srgbClr val="FF0000"/>
              </a:solidFill>
              <a:ea typeface="Majalla UI"/>
              <a:cs typeface="B Titr" pitchFamily="2" charset="-78"/>
            </a:endParaRPr>
          </a:p>
          <a:p>
            <a:pPr algn="ctr"/>
            <a:endParaRPr lang="fa-IR" altLang="en-US" sz="3200">
              <a:solidFill>
                <a:srgbClr val="92D050"/>
              </a:solidFill>
              <a:ea typeface="Majalla UI"/>
              <a:cs typeface="B Koodak" pitchFamily="2" charset="-78"/>
            </a:endParaRPr>
          </a:p>
          <a:p>
            <a:pPr algn="just"/>
            <a:r>
              <a:rPr lang="fa-IR" altLang="en-US" sz="2400" b="1">
                <a:solidFill>
                  <a:srgbClr val="FF0000"/>
                </a:solidFill>
                <a:ea typeface="Majalla UI"/>
                <a:cs typeface="B Nazanin" pitchFamily="2" charset="-78"/>
              </a:rPr>
              <a:t>امر به معروف و نهی از منکردر محیط سپاه </a:t>
            </a:r>
            <a:r>
              <a:rPr lang="fa-IR" altLang="en-US" sz="2400" b="1">
                <a:solidFill>
                  <a:srgbClr val="002060"/>
                </a:solidFill>
                <a:ea typeface="Majalla UI"/>
                <a:cs typeface="B Nazanin" pitchFamily="2" charset="-78"/>
              </a:rPr>
              <a:t>عبارت است از «مطالبۀ جدی با قول و عمل نسبت به هرآنچه شرع، عقل، رهبری و سازمان سپاه آنرا مطلوب و خیر می داند و باز داشتن از هرآنچه که این منابع آن را ناپسند و ضد ارزش و مذموم معرفی می کنند و از آن نهی کرده اند »</a:t>
            </a:r>
          </a:p>
          <a:p>
            <a:pPr algn="just"/>
            <a:endParaRPr lang="fa-IR" altLang="en-US" sz="2400" b="1">
              <a:solidFill>
                <a:srgbClr val="002060"/>
              </a:solidFill>
              <a:ea typeface="Majalla UI"/>
              <a:cs typeface="B Nazanin" pitchFamily="2" charset="-78"/>
            </a:endParaRPr>
          </a:p>
          <a:p>
            <a:pPr algn="just"/>
            <a:r>
              <a:rPr lang="fa-IR" altLang="en-US" sz="2400" b="1">
                <a:solidFill>
                  <a:srgbClr val="FF0000"/>
                </a:solidFill>
                <a:ea typeface="Majalla UI"/>
                <a:cs typeface="B Nazanin" pitchFamily="2" charset="-78"/>
              </a:rPr>
              <a:t>مقام معظم رهبری امام خامنه ای می فرمایند:</a:t>
            </a:r>
          </a:p>
          <a:p>
            <a:pPr algn="just"/>
            <a:r>
              <a:rPr lang="fa-IR" altLang="en-US" sz="2400" b="1">
                <a:solidFill>
                  <a:srgbClr val="002060"/>
                </a:solidFill>
                <a:ea typeface="Majalla UI"/>
                <a:cs typeface="B Nazanin" pitchFamily="2" charset="-78"/>
              </a:rPr>
              <a:t>«امر به معروف یعنی دیگران را به کارهای نیک امر کردن، نهی ار منکر یعنی دیگران را از کارهای بد نهی کردن» خطبه های نماز جمعه تهران    79/9/25</a:t>
            </a:r>
          </a:p>
          <a:p>
            <a:pPr algn="just"/>
            <a:r>
              <a:rPr lang="fa-IR" altLang="en-US" sz="2400" b="1">
                <a:solidFill>
                  <a:srgbClr val="002060"/>
                </a:solidFill>
                <a:ea typeface="Majalla UI"/>
                <a:cs typeface="B Nazanin" pitchFamily="2" charset="-78"/>
              </a:rPr>
              <a:t> </a:t>
            </a:r>
          </a:p>
          <a:p>
            <a:pPr algn="just"/>
            <a:endParaRPr lang="fa-IR" altLang="en-US" sz="2400" b="1">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533400" y="838200"/>
            <a:ext cx="7956550" cy="4955203"/>
          </a:xfrm>
          <a:prstGeom prst="rect">
            <a:avLst/>
          </a:prstGeom>
          <a:noFill/>
          <a:ln w="9525">
            <a:noFill/>
            <a:miter lim="800000"/>
            <a:headEnd/>
            <a:tailEnd/>
          </a:ln>
        </p:spPr>
        <p:txBody>
          <a:bodyPr anchor="ctr">
            <a:spAutoFit/>
          </a:bodyPr>
          <a:lstStyle/>
          <a:p>
            <a:pPr algn="just"/>
            <a:r>
              <a:rPr lang="fa-IR" altLang="en-US" sz="2800" b="1" dirty="0" smtClean="0">
                <a:solidFill>
                  <a:srgbClr val="C00000"/>
                </a:solidFill>
                <a:ea typeface="Majalla UI"/>
                <a:cs typeface="B Titr" pitchFamily="2" charset="-78"/>
              </a:rPr>
              <a:t>مقام معظم رهبری امام خامنه ای </a:t>
            </a:r>
            <a:r>
              <a:rPr lang="fa-IR" altLang="en-US" sz="2000" b="1" dirty="0" smtClean="0">
                <a:solidFill>
                  <a:srgbClr val="C00000"/>
                </a:solidFill>
                <a:ea typeface="Majalla UI"/>
                <a:cs typeface="B Titr" pitchFamily="2" charset="-78"/>
              </a:rPr>
              <a:t>مدظله العالی</a:t>
            </a:r>
            <a:r>
              <a:rPr lang="fa-IR" altLang="en-US" sz="2800" b="1" dirty="0" smtClean="0">
                <a:solidFill>
                  <a:srgbClr val="C00000"/>
                </a:solidFill>
                <a:ea typeface="Majalla UI"/>
                <a:cs typeface="B Titr" pitchFamily="2" charset="-78"/>
              </a:rPr>
              <a:t>:</a:t>
            </a:r>
          </a:p>
          <a:p>
            <a:pPr algn="just"/>
            <a:endParaRPr lang="fa-IR" altLang="en-US" sz="2400" b="1" dirty="0">
              <a:solidFill>
                <a:srgbClr val="000099"/>
              </a:solidFill>
              <a:ea typeface="Majalla UI"/>
              <a:cs typeface="B Nazanin" pitchFamily="2" charset="-78"/>
            </a:endParaRPr>
          </a:p>
          <a:p>
            <a:pPr indent="682625" algn="just">
              <a:lnSpc>
                <a:spcPct val="150000"/>
              </a:lnSpc>
            </a:pPr>
            <a:r>
              <a:rPr lang="fa-IR" altLang="en-US" sz="3600" b="1" dirty="0">
                <a:solidFill>
                  <a:srgbClr val="000099"/>
                </a:solidFill>
                <a:ea typeface="Majalla UI"/>
                <a:cs typeface="B Nazanin" pitchFamily="2" charset="-78"/>
              </a:rPr>
              <a:t>امر به معروف و نهی از منکر در شکل کامل و </a:t>
            </a:r>
            <a:r>
              <a:rPr lang="fa-IR" altLang="en-US" sz="3600" b="1" dirty="0" smtClean="0">
                <a:solidFill>
                  <a:srgbClr val="000099"/>
                </a:solidFill>
                <a:ea typeface="Majalla UI"/>
                <a:cs typeface="B Nazanin" pitchFamily="2" charset="-78"/>
              </a:rPr>
              <a:t>جامعش </a:t>
            </a:r>
            <a:r>
              <a:rPr lang="fa-IR" altLang="en-US" sz="3600" b="1" dirty="0">
                <a:solidFill>
                  <a:srgbClr val="000099"/>
                </a:solidFill>
                <a:ea typeface="Majalla UI"/>
                <a:cs typeface="B Nazanin" pitchFamily="2" charset="-78"/>
              </a:rPr>
              <a:t>عبارت است از اینکه جامعه اسلامی کمر به ریشه کن ساختن بدی ها ببندد،کمر به برقراری خوبی ها، نیکی ها و فضیلت ها ببندد</a:t>
            </a:r>
            <a:r>
              <a:rPr lang="fa-IR" altLang="en-US" sz="3600" b="1" dirty="0" smtClean="0">
                <a:solidFill>
                  <a:srgbClr val="000099"/>
                </a:solidFill>
                <a:ea typeface="Majalla UI"/>
                <a:cs typeface="B Nazanin" pitchFamily="2" charset="-78"/>
              </a:rPr>
              <a:t>...</a:t>
            </a:r>
            <a:r>
              <a:rPr lang="fa-IR" altLang="en-US" sz="2400" b="1" dirty="0" smtClean="0">
                <a:solidFill>
                  <a:srgbClr val="000099"/>
                </a:solidFill>
                <a:ea typeface="Majalla UI"/>
                <a:cs typeface="B Nazanin" pitchFamily="2" charset="-78"/>
              </a:rPr>
              <a:t> </a:t>
            </a:r>
            <a:r>
              <a:rPr lang="fa-IR" altLang="en-US" sz="2400" b="1" dirty="0">
                <a:solidFill>
                  <a:srgbClr val="000099"/>
                </a:solidFill>
                <a:ea typeface="Majalla UI"/>
                <a:cs typeface="B Nazanin" pitchFamily="2" charset="-78"/>
              </a:rPr>
              <a:t>1395/2/5</a:t>
            </a:r>
          </a:p>
          <a:p>
            <a:pPr algn="ctr"/>
            <a:endParaRPr lang="fa-IR" altLang="en-US" sz="2400" b="1" dirty="0">
              <a:solidFill>
                <a:srgbClr val="000099"/>
              </a:solidFill>
              <a:ea typeface="Majalla UI"/>
              <a:cs typeface="B Nazanin" pitchFamily="2" charset="-78"/>
            </a:endParaRPr>
          </a:p>
          <a:p>
            <a:pPr algn="ctr"/>
            <a:endParaRPr lang="fa-IR" altLang="en-US" sz="2400" b="1" dirty="0">
              <a:solidFill>
                <a:srgbClr val="000099"/>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5755422"/>
          </a:xfrm>
          <a:prstGeom prst="rect">
            <a:avLst/>
          </a:prstGeom>
          <a:noFill/>
          <a:ln w="9525">
            <a:noFill/>
            <a:miter lim="800000"/>
            <a:headEnd/>
            <a:tailEnd/>
          </a:ln>
        </p:spPr>
        <p:txBody>
          <a:bodyPr anchor="ctr">
            <a:spAutoFit/>
          </a:bodyPr>
          <a:lstStyle/>
          <a:p>
            <a:pPr algn="ctr">
              <a:defRPr/>
            </a:pPr>
            <a:r>
              <a:rPr lang="fa-IR" sz="3200" b="1" dirty="0">
                <a:solidFill>
                  <a:srgbClr val="C00000"/>
                </a:solidFill>
                <a:cs typeface="B Titr" pitchFamily="2" charset="-78"/>
              </a:rPr>
              <a:t>الف: شیوه های مشترک</a:t>
            </a:r>
          </a:p>
          <a:p>
            <a:pPr algn="ctr">
              <a:defRPr/>
            </a:pPr>
            <a:endParaRPr lang="fa-IR" sz="1400" b="1" dirty="0">
              <a:solidFill>
                <a:srgbClr val="92D050"/>
              </a:solidFill>
              <a:cs typeface="B Titr" pitchFamily="2" charset="-78"/>
            </a:endParaRPr>
          </a:p>
          <a:p>
            <a:pPr marL="457200" indent="-457200">
              <a:buFont typeface="Wingdings" pitchFamily="2" charset="2"/>
              <a:buChar char="ü"/>
              <a:defRPr/>
            </a:pPr>
            <a:r>
              <a:rPr lang="fa-IR" sz="3200" b="1" dirty="0">
                <a:solidFill>
                  <a:srgbClr val="000099"/>
                </a:solidFill>
                <a:cs typeface="B Nazanin" pitchFamily="2" charset="-78"/>
              </a:rPr>
              <a:t>تقویت مبانی اعتقادی و ایمانی</a:t>
            </a:r>
          </a:p>
          <a:p>
            <a:pPr marL="457200" indent="-457200" algn="just">
              <a:buFont typeface="Wingdings" pitchFamily="2" charset="2"/>
              <a:buChar char="ü"/>
              <a:defRPr/>
            </a:pPr>
            <a:r>
              <a:rPr lang="fa-IR" sz="3200" b="1" dirty="0">
                <a:solidFill>
                  <a:srgbClr val="000099"/>
                </a:solidFill>
                <a:cs typeface="B Nazanin" pitchFamily="2" charset="-78"/>
              </a:rPr>
              <a:t>ترویج و تکریم ارزش ها در قول و عمل</a:t>
            </a:r>
          </a:p>
          <a:p>
            <a:pPr marL="457200" indent="-457200" algn="just">
              <a:buFont typeface="Wingdings" pitchFamily="2" charset="2"/>
              <a:buChar char="ü"/>
              <a:defRPr/>
            </a:pPr>
            <a:r>
              <a:rPr lang="fa-IR" sz="3200" b="1" dirty="0">
                <a:solidFill>
                  <a:srgbClr val="000099"/>
                </a:solidFill>
                <a:cs typeface="B Nazanin" pitchFamily="2" charset="-78"/>
              </a:rPr>
              <a:t>از بین بردن زمینه های گناه و تخلف</a:t>
            </a:r>
          </a:p>
          <a:p>
            <a:pPr marL="457200" indent="-457200" algn="just">
              <a:buFont typeface="Wingdings" pitchFamily="2" charset="2"/>
              <a:buChar char="ü"/>
              <a:defRPr/>
            </a:pPr>
            <a:r>
              <a:rPr lang="fa-IR" sz="3200" b="1" dirty="0">
                <a:solidFill>
                  <a:srgbClr val="000099"/>
                </a:solidFill>
                <a:cs typeface="B Nazanin" pitchFamily="2" charset="-78"/>
              </a:rPr>
              <a:t>پر کردن اوغات فراغت</a:t>
            </a:r>
          </a:p>
          <a:p>
            <a:pPr marL="457200" indent="-457200" algn="just">
              <a:buFont typeface="Wingdings" pitchFamily="2" charset="2"/>
              <a:buChar char="ü"/>
              <a:defRPr/>
            </a:pPr>
            <a:r>
              <a:rPr lang="fa-IR" sz="3200" b="1" dirty="0">
                <a:solidFill>
                  <a:srgbClr val="000099"/>
                </a:solidFill>
                <a:cs typeface="B Nazanin" pitchFamily="2" charset="-78"/>
              </a:rPr>
              <a:t>تعظیم شعائردینی</a:t>
            </a:r>
          </a:p>
          <a:p>
            <a:pPr marL="457200" indent="-457200" algn="just">
              <a:buFont typeface="Wingdings" pitchFamily="2" charset="2"/>
              <a:buChar char="ü"/>
              <a:defRPr/>
            </a:pPr>
            <a:r>
              <a:rPr lang="fa-IR" sz="3200" b="1" dirty="0">
                <a:solidFill>
                  <a:srgbClr val="000099"/>
                </a:solidFill>
                <a:cs typeface="B Nazanin" pitchFamily="2" charset="-78"/>
              </a:rPr>
              <a:t>فرهنگ کردن الگوهای شایسته</a:t>
            </a:r>
          </a:p>
          <a:p>
            <a:pPr marL="457200" indent="-457200" algn="just">
              <a:buFont typeface="Wingdings" pitchFamily="2" charset="2"/>
              <a:buChar char="ü"/>
              <a:defRPr/>
            </a:pPr>
            <a:r>
              <a:rPr lang="fa-IR" sz="3200" b="1" dirty="0">
                <a:solidFill>
                  <a:srgbClr val="000099"/>
                </a:solidFill>
                <a:cs typeface="B Nazanin" pitchFamily="2" charset="-78"/>
              </a:rPr>
              <a:t>ارائه جایگزین مناسب</a:t>
            </a:r>
          </a:p>
          <a:p>
            <a:pPr marL="457200" indent="-457200" algn="just">
              <a:buFont typeface="Wingdings" pitchFamily="2" charset="2"/>
              <a:buChar char="ü"/>
              <a:defRPr/>
            </a:pPr>
            <a:r>
              <a:rPr lang="fa-IR" sz="3200" b="1" dirty="0">
                <a:solidFill>
                  <a:srgbClr val="000099"/>
                </a:solidFill>
                <a:cs typeface="B Nazanin" pitchFamily="2" charset="-78"/>
              </a:rPr>
              <a:t>برخورد آئینه وار</a:t>
            </a:r>
          </a:p>
          <a:p>
            <a:pPr marL="457200" indent="-457200" algn="just">
              <a:buFont typeface="Wingdings" pitchFamily="2" charset="2"/>
              <a:buChar char="ü"/>
              <a:defRPr/>
            </a:pPr>
            <a:r>
              <a:rPr lang="fa-IR" sz="3200" b="1" dirty="0">
                <a:solidFill>
                  <a:srgbClr val="000099"/>
                </a:solidFill>
                <a:cs typeface="B Nazanin" pitchFamily="2" charset="-78"/>
              </a:rPr>
              <a:t>تقویت نظام اسلامی واجرای احکام الهی </a:t>
            </a:r>
          </a:p>
          <a:p>
            <a:pPr marL="457200" indent="-457200" algn="just">
              <a:buFont typeface="Wingdings" pitchFamily="2" charset="2"/>
              <a:buChar char="ü"/>
              <a:defRPr/>
            </a:pPr>
            <a:r>
              <a:rPr lang="fa-IR" sz="3200" b="1" dirty="0" smtClean="0">
                <a:solidFill>
                  <a:srgbClr val="000099"/>
                </a:solidFill>
                <a:cs typeface="B Nazanin" pitchFamily="2" charset="-78"/>
              </a:rPr>
              <a:t>توجه </a:t>
            </a:r>
            <a:r>
              <a:rPr lang="fa-IR" sz="3200" b="1" dirty="0">
                <a:solidFill>
                  <a:srgbClr val="000099"/>
                </a:solidFill>
                <a:cs typeface="B Nazanin" pitchFamily="2" charset="-78"/>
              </a:rPr>
              <a:t>دادن به حقیقت انسانی</a:t>
            </a:r>
          </a:p>
        </p:txBody>
      </p:sp>
    </p:spTree>
  </p:cSld>
  <p:clrMapOvr>
    <a:masterClrMapping/>
  </p:clrMapOvr>
  <p:transition spd="slow"/>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381000"/>
            <a:ext cx="8458200" cy="6370975"/>
          </a:xfrm>
          <a:prstGeom prst="rect">
            <a:avLst/>
          </a:prstGeom>
          <a:noFill/>
          <a:ln w="9525">
            <a:noFill/>
            <a:miter lim="800000"/>
            <a:headEnd/>
            <a:tailEnd/>
          </a:ln>
        </p:spPr>
        <p:txBody>
          <a:bodyPr anchor="ctr">
            <a:spAutoFit/>
          </a:bodyPr>
          <a:lstStyle/>
          <a:p>
            <a:pPr algn="ctr">
              <a:defRPr/>
            </a:pPr>
            <a:r>
              <a:rPr lang="fa-IR" sz="3200" b="1" dirty="0">
                <a:solidFill>
                  <a:srgbClr val="C00000"/>
                </a:solidFill>
                <a:cs typeface="B Titr" pitchFamily="2" charset="-78"/>
              </a:rPr>
              <a:t>1- تقویت مبانی اعتقادی و ایمانی</a:t>
            </a:r>
          </a:p>
          <a:p>
            <a:pPr algn="ctr">
              <a:defRPr/>
            </a:pPr>
            <a:endParaRPr lang="fa-IR" sz="1600" b="1" dirty="0">
              <a:solidFill>
                <a:srgbClr val="92D050"/>
              </a:solidFill>
              <a:cs typeface="B Titr" pitchFamily="2" charset="-78"/>
            </a:endParaRPr>
          </a:p>
          <a:p>
            <a:pPr algn="just">
              <a:lnSpc>
                <a:spcPct val="120000"/>
              </a:lnSpc>
              <a:defRPr/>
            </a:pPr>
            <a:r>
              <a:rPr lang="fa-IR" sz="2800" b="1" dirty="0">
                <a:solidFill>
                  <a:srgbClr val="000099"/>
                </a:solidFill>
                <a:cs typeface="B Nazanin" pitchFamily="2" charset="-78"/>
              </a:rPr>
              <a:t>       همین مقدار که انسان ایمان و باور داشته باشد که خدا او را می بیند و تمام رفتار و کردار و حتی اندیشه های او را تحت کنترل دارد  نمی گذارد به انحراف برود مانند راننده ای که وقتی می بیند مامور راهنمایی و رانندگی ایستاده  و اگر خلاف کرد او را جریمه می کند از تخلف خودداری می کند ایمان و یاد خدا از قوی ترین عوامل تعالی معنوی و مبارزه با شیاطین است. بنابراین تقویت و تحکیم ایمان و مبانی فکری و اعتقادی جامعه و جوانان از طریق قول و عمل و استفاده از ابزارهای مختلف یکی از قویترین راههای ترویج معروف و بازدارندگی از منکر است و هر کسی در این رابطه تلاش کند مصداق آمر به معروف و ناهی از منکر است .</a:t>
            </a:r>
          </a:p>
          <a:p>
            <a:pPr>
              <a:defRPr/>
            </a:pPr>
            <a:r>
              <a:rPr lang="fa-IR" sz="2400" b="1" dirty="0">
                <a:solidFill>
                  <a:srgbClr val="002060"/>
                </a:solidFill>
                <a:cs typeface="B Nazanin" pitchFamily="2" charset="-78"/>
              </a:rPr>
              <a:t>  </a:t>
            </a:r>
          </a:p>
        </p:txBody>
      </p:sp>
    </p:spTree>
  </p:cSld>
  <p:clrMapOvr>
    <a:masterClrMapping/>
  </p:clrMapOvr>
  <p:transition spd="slow"/>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487025"/>
            <a:ext cx="8458200" cy="5786199"/>
          </a:xfrm>
          <a:prstGeom prst="rect">
            <a:avLst/>
          </a:prstGeom>
          <a:noFill/>
          <a:ln w="9525">
            <a:noFill/>
            <a:miter lim="800000"/>
            <a:headEnd/>
            <a:tailEnd/>
          </a:ln>
        </p:spPr>
        <p:txBody>
          <a:bodyPr anchor="ctr">
            <a:spAutoFit/>
          </a:bodyPr>
          <a:lstStyle/>
          <a:p>
            <a:pPr algn="ctr">
              <a:defRPr/>
            </a:pPr>
            <a:r>
              <a:rPr lang="fa-IR" sz="3200" b="1" dirty="0">
                <a:solidFill>
                  <a:srgbClr val="C00000"/>
                </a:solidFill>
                <a:cs typeface="B Titr" pitchFamily="2" charset="-78"/>
              </a:rPr>
              <a:t>2- ترویج و تکریم ارزش ها در قول و عمل</a:t>
            </a:r>
          </a:p>
          <a:p>
            <a:pPr algn="ctr">
              <a:defRPr/>
            </a:pPr>
            <a:endParaRPr lang="fa-IR" b="1" dirty="0">
              <a:solidFill>
                <a:srgbClr val="92D050"/>
              </a:solidFill>
              <a:cs typeface="B Titr" pitchFamily="2" charset="-78"/>
            </a:endParaRPr>
          </a:p>
          <a:p>
            <a:pPr algn="just">
              <a:defRPr/>
            </a:pPr>
            <a:r>
              <a:rPr lang="fa-IR" sz="3200" b="1" dirty="0">
                <a:solidFill>
                  <a:srgbClr val="000099"/>
                </a:solidFill>
                <a:cs typeface="B Nazanin" pitchFamily="2" charset="-78"/>
              </a:rPr>
              <a:t>        احترام و تکریم خوبی ها با بیان و عمل و تشویق نسبت به فضایل و ارزش های دینی مانند علم – تقوی و جهاد و بی تفاوت نبودن نسبت به آنها دعوت کننده وسوق دهنده دیگران است به سوی معروف ها مخصوصاً اگر تکریم و ترویج کننده دارای موقعیت الگویی هم باشد. آشکار سازی اعمال نیک و ارزش ها سبب می شود کارهای خوب و ارزش ها در جامعه معروف و مطلوب داشته شوند و زشتی ها منکر و مورد تنفر شناخته شوند و در عصری که افراد فاسد ولاابالی، گناه و منکر خود را آشکار و علنی نموده اند چرا انسان های پاک و مؤمن کارهای نیک را مخفی کنند</a:t>
            </a:r>
            <a:r>
              <a:rPr lang="fa-IR" sz="3200" b="1" dirty="0" smtClean="0">
                <a:solidFill>
                  <a:srgbClr val="000099"/>
                </a:solidFill>
                <a:cs typeface="B Nazanin" pitchFamily="2" charset="-78"/>
              </a:rPr>
              <a:t>؟!</a:t>
            </a:r>
            <a:endParaRPr lang="fa-IR" sz="3200" b="1" dirty="0">
              <a:solidFill>
                <a:srgbClr val="000099"/>
              </a:solidFill>
              <a:cs typeface="B Nazanin" pitchFamily="2" charset="-78"/>
            </a:endParaRPr>
          </a:p>
        </p:txBody>
      </p:sp>
    </p:spTree>
  </p:cSld>
  <p:clrMapOvr>
    <a:masterClrMapping/>
  </p:clrMapOvr>
  <p:transition spd="slow"/>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4524315"/>
          </a:xfrm>
          <a:prstGeom prst="rect">
            <a:avLst/>
          </a:prstGeom>
          <a:noFill/>
          <a:ln w="9525">
            <a:noFill/>
            <a:miter lim="800000"/>
            <a:headEnd/>
            <a:tailEnd/>
          </a:ln>
        </p:spPr>
        <p:txBody>
          <a:bodyPr anchor="ctr">
            <a:spAutoFit/>
          </a:bodyPr>
          <a:lstStyle/>
          <a:p>
            <a:pPr algn="ctr">
              <a:defRPr/>
            </a:pPr>
            <a:r>
              <a:rPr lang="fa-IR" sz="3200" b="1" dirty="0">
                <a:solidFill>
                  <a:srgbClr val="C00000"/>
                </a:solidFill>
                <a:cs typeface="B Titr" pitchFamily="2" charset="-78"/>
              </a:rPr>
              <a:t>3- از بین بردن زمینه های گناه و تخلف</a:t>
            </a:r>
          </a:p>
          <a:p>
            <a:pPr marL="58738" indent="288925" algn="just">
              <a:defRPr/>
            </a:pPr>
            <a:r>
              <a:rPr lang="fa-IR" sz="3200" b="1" dirty="0" smtClean="0">
                <a:solidFill>
                  <a:srgbClr val="000099"/>
                </a:solidFill>
                <a:cs typeface="B Nazanin" pitchFamily="2" charset="-78"/>
              </a:rPr>
              <a:t>     </a:t>
            </a:r>
            <a:endParaRPr lang="en-US" sz="3200" b="1" dirty="0" smtClean="0">
              <a:solidFill>
                <a:srgbClr val="000099"/>
              </a:solidFill>
              <a:cs typeface="B Nazanin" pitchFamily="2" charset="-78"/>
            </a:endParaRPr>
          </a:p>
          <a:p>
            <a:pPr marL="58738" indent="288925" algn="just">
              <a:defRPr/>
            </a:pPr>
            <a:r>
              <a:rPr lang="fa-IR" sz="3200" b="1" dirty="0" smtClean="0">
                <a:solidFill>
                  <a:srgbClr val="000099"/>
                </a:solidFill>
                <a:cs typeface="B Nazanin" pitchFamily="2" charset="-78"/>
              </a:rPr>
              <a:t>مبارزه </a:t>
            </a:r>
            <a:r>
              <a:rPr lang="fa-IR" sz="3200" b="1" dirty="0">
                <a:solidFill>
                  <a:srgbClr val="000099"/>
                </a:solidFill>
                <a:cs typeface="B Nazanin" pitchFamily="2" charset="-78"/>
              </a:rPr>
              <a:t>با علت ها و عوامل انحراف وبیماری بهترین راه درمان است و برای هدایت و تربیت جامعه و افراد یکی از برجسته ترین روش ها آن است که عوامل گناه و لغزش را شناسایی نموده و آنها را ریشه کن نمود مثلاً با آسان نمودن ازدواج می توان جلوی بسیاری از گناهان را گرفتو یا با ارائه اطلاعات درست می شود مانع غیبت ، تهمت و شایعه پراکنی ها شد و... .</a:t>
            </a:r>
          </a:p>
        </p:txBody>
      </p:sp>
    </p:spTree>
  </p:cSld>
  <p:clrMapOvr>
    <a:masterClrMapping/>
  </p:clrMapOvr>
  <p:transition spd="slow"/>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5509200"/>
          </a:xfrm>
          <a:prstGeom prst="rect">
            <a:avLst/>
          </a:prstGeom>
          <a:noFill/>
          <a:ln w="9525">
            <a:noFill/>
            <a:miter lim="800000"/>
            <a:headEnd/>
            <a:tailEnd/>
          </a:ln>
        </p:spPr>
        <p:txBody>
          <a:bodyPr anchor="ctr">
            <a:spAutoFit/>
          </a:bodyPr>
          <a:lstStyle/>
          <a:p>
            <a:pPr algn="ctr">
              <a:defRPr/>
            </a:pPr>
            <a:r>
              <a:rPr lang="fa-IR" sz="3200" b="1" dirty="0">
                <a:solidFill>
                  <a:srgbClr val="C00000"/>
                </a:solidFill>
                <a:cs typeface="B Titr" pitchFamily="2" charset="-78"/>
              </a:rPr>
              <a:t>4- پر کردن </a:t>
            </a:r>
            <a:r>
              <a:rPr lang="fa-IR" sz="3200" b="1" dirty="0" smtClean="0">
                <a:solidFill>
                  <a:srgbClr val="C00000"/>
                </a:solidFill>
                <a:cs typeface="B Titr" pitchFamily="2" charset="-78"/>
              </a:rPr>
              <a:t>اوقات </a:t>
            </a:r>
            <a:r>
              <a:rPr lang="fa-IR" sz="3200" b="1" dirty="0">
                <a:solidFill>
                  <a:srgbClr val="C00000"/>
                </a:solidFill>
                <a:cs typeface="B Titr" pitchFamily="2" charset="-78"/>
              </a:rPr>
              <a:t>فراغت</a:t>
            </a:r>
          </a:p>
          <a:p>
            <a:pPr algn="ctr">
              <a:defRPr/>
            </a:pPr>
            <a:endParaRPr lang="fa-IR" sz="2000" b="1" dirty="0">
              <a:solidFill>
                <a:srgbClr val="92D050"/>
              </a:solidFill>
              <a:cs typeface="B Titr" pitchFamily="2" charset="-78"/>
            </a:endParaRPr>
          </a:p>
          <a:p>
            <a:pPr algn="just">
              <a:defRPr/>
            </a:pPr>
            <a:r>
              <a:rPr lang="fa-IR" sz="2400" b="1" dirty="0">
                <a:solidFill>
                  <a:srgbClr val="002060"/>
                </a:solidFill>
                <a:cs typeface="B Nazanin" pitchFamily="2" charset="-78"/>
              </a:rPr>
              <a:t>       </a:t>
            </a:r>
            <a:r>
              <a:rPr lang="fa-IR" sz="3200" b="1" dirty="0">
                <a:solidFill>
                  <a:srgbClr val="000099"/>
                </a:solidFill>
                <a:cs typeface="B Nazanin" pitchFamily="2" charset="-78"/>
              </a:rPr>
              <a:t>یکی از زمینه های انحراف و کشانده شدن افراد به خلاف، زمان هایی است که انسانها به ویژه جوانان به هیچ کاری اشتغال نداشته و در فراغت می باشند .که اگر با برنامه های متنوع حلال پر نشود ممکن است زمینه لغزش افراد را فراهم کند .در پادگان ها، در </a:t>
            </a:r>
            <a:r>
              <a:rPr lang="fa-IR" sz="3200" b="1" dirty="0" smtClean="0">
                <a:solidFill>
                  <a:srgbClr val="000099"/>
                </a:solidFill>
                <a:cs typeface="B Nazanin" pitchFamily="2" charset="-78"/>
              </a:rPr>
              <a:t>آموزشگاه ها</a:t>
            </a:r>
            <a:r>
              <a:rPr lang="fa-IR" sz="3200" b="1" dirty="0">
                <a:solidFill>
                  <a:srgbClr val="000099"/>
                </a:solidFill>
                <a:cs typeface="B Nazanin" pitchFamily="2" charset="-78"/>
              </a:rPr>
              <a:t>، در اردو ها ، در خانه و خانواده و در محیط جامعه باید برای اوغات فراغت و استراحت برنامه ریزی مناسب داشت و با کارهای حلال و شاد و متنوع فرصت را بر شیطان و جنود او مسدود کرد که میدان حضور پیدا نکنند.</a:t>
            </a:r>
            <a:endParaRPr lang="fa-IR" sz="2400" b="1" dirty="0">
              <a:solidFill>
                <a:srgbClr val="000099"/>
              </a:solidFill>
              <a:cs typeface="B Nazanin" pitchFamily="2" charset="-78"/>
            </a:endParaRPr>
          </a:p>
        </p:txBody>
      </p:sp>
    </p:spTree>
  </p:cSld>
  <p:clrMapOvr>
    <a:masterClrMapping/>
  </p:clrMapOvr>
  <p:transition spd="slow"/>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457200" y="762000"/>
            <a:ext cx="8458200" cy="5232202"/>
          </a:xfrm>
          <a:prstGeom prst="rect">
            <a:avLst/>
          </a:prstGeom>
          <a:noFill/>
          <a:ln w="9525">
            <a:noFill/>
            <a:miter lim="800000"/>
            <a:headEnd/>
            <a:tailEnd/>
          </a:ln>
        </p:spPr>
        <p:txBody>
          <a:bodyPr anchor="ctr">
            <a:spAutoFit/>
          </a:bodyPr>
          <a:lstStyle/>
          <a:p>
            <a:pPr algn="ctr">
              <a:defRPr/>
            </a:pPr>
            <a:r>
              <a:rPr lang="fa-IR" sz="3200" b="1" dirty="0">
                <a:solidFill>
                  <a:srgbClr val="C00000"/>
                </a:solidFill>
                <a:cs typeface="B Titr" pitchFamily="2" charset="-78"/>
              </a:rPr>
              <a:t>5- تعظیم شعائردینی</a:t>
            </a:r>
          </a:p>
          <a:p>
            <a:pPr algn="ctr">
              <a:defRPr/>
            </a:pPr>
            <a:endParaRPr lang="fa-IR" sz="1400" b="1" dirty="0">
              <a:solidFill>
                <a:srgbClr val="92D050"/>
              </a:solidFill>
              <a:cs typeface="B Titr" pitchFamily="2" charset="-78"/>
            </a:endParaRPr>
          </a:p>
          <a:p>
            <a:pPr marL="58738" algn="just">
              <a:defRPr/>
            </a:pPr>
            <a:r>
              <a:rPr lang="fa-IR" sz="3200" b="1" dirty="0">
                <a:solidFill>
                  <a:srgbClr val="000099"/>
                </a:solidFill>
                <a:cs typeface="B Nazanin" pitchFamily="2" charset="-78"/>
              </a:rPr>
              <a:t>        اهتمام به نمادها، نشانه ها و شعایر دینی و انقلابی ،روحیه ی دین داری و تعبد و التزام به احکام الهی را قوّت و قدرت بخشیده و زمینه های غفلت و بسیاری از گناهان را از بین می برد .قرآن پس از اشاره به برخی مناسک و شعایر حج به صورت یک قانون کلی تعظیم شعایر الهی را بخشی از حقیقت دین داری و تقوای قلبی (که مانع انحراف و عامل بندگی است) دانسته می فرماید :وَمَن يُعَظِّمْ شَعَائِرَ اللَّـهِ فَإِنَّهَا مِن تَقْوَى الْقُلُوبِ ؛ و هرکس شعائر الهی را بزرگ دارد این کار نشانه تقوای الهی دل هاست. (حج/32)</a:t>
            </a:r>
          </a:p>
        </p:txBody>
      </p:sp>
    </p:spTree>
  </p:cSld>
  <p:clrMapOvr>
    <a:masterClrMapping/>
  </p:clrMapOvr>
  <p:transition spd="slow"/>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914400"/>
            <a:ext cx="8458200" cy="4770537"/>
          </a:xfrm>
          <a:prstGeom prst="rect">
            <a:avLst/>
          </a:prstGeom>
          <a:noFill/>
          <a:ln w="9525">
            <a:noFill/>
            <a:miter lim="800000"/>
            <a:headEnd/>
            <a:tailEnd/>
          </a:ln>
        </p:spPr>
        <p:txBody>
          <a:bodyPr anchor="ctr">
            <a:spAutoFit/>
          </a:bodyPr>
          <a:lstStyle/>
          <a:p>
            <a:pPr algn="ctr">
              <a:defRPr/>
            </a:pPr>
            <a:r>
              <a:rPr lang="fa-IR" sz="3200" b="1" dirty="0">
                <a:solidFill>
                  <a:srgbClr val="C00000"/>
                </a:solidFill>
                <a:cs typeface="B Titr" pitchFamily="2" charset="-78"/>
              </a:rPr>
              <a:t>6- فرهنگ کردن الگوهای شایسته</a:t>
            </a:r>
          </a:p>
          <a:p>
            <a:pPr algn="ctr">
              <a:defRPr/>
            </a:pPr>
            <a:endParaRPr lang="fa-IR" sz="2000" b="1" dirty="0">
              <a:solidFill>
                <a:srgbClr val="92D050"/>
              </a:solidFill>
              <a:cs typeface="B Titr" pitchFamily="2" charset="-78"/>
            </a:endParaRPr>
          </a:p>
          <a:p>
            <a:pPr indent="347663" algn="just">
              <a:defRPr/>
            </a:pPr>
            <a:r>
              <a:rPr lang="fa-IR" sz="2800" b="1" dirty="0">
                <a:solidFill>
                  <a:srgbClr val="000099"/>
                </a:solidFill>
                <a:cs typeface="B Nazanin" pitchFamily="2" charset="-78"/>
              </a:rPr>
              <a:t>  </a:t>
            </a:r>
            <a:r>
              <a:rPr lang="fa-IR" sz="2800" b="1" dirty="0" smtClean="0">
                <a:solidFill>
                  <a:srgbClr val="000099"/>
                </a:solidFill>
                <a:cs typeface="B Nazanin" pitchFamily="2" charset="-78"/>
              </a:rPr>
              <a:t>معرفی </a:t>
            </a:r>
            <a:r>
              <a:rPr lang="fa-IR" sz="2800" b="1" dirty="0">
                <a:solidFill>
                  <a:srgbClr val="000099"/>
                </a:solidFill>
                <a:cs typeface="B Nazanin" pitchFamily="2" charset="-78"/>
              </a:rPr>
              <a:t>عملی و قولی الگوهای دینی و انقلابی و تجلیل و تکریم آنها و همینطور جلوگیری و مقابله با الگوهای کاذب ، وارداتی و غلط از موثرترین عوامل دعوت و وادار کردن مردم به معروف و بازداشتن از منکر است .هرگاه در جامعه الگو و اسوه رهبران دینی ، شهداء ، مجاهدین و انسان های مومن و فداکار باشد و فرهنگ عمومی به این سمت هدایت و مدیریت شود نه آنچه در فرهنگ اومانیستی و لیبرالیستی الگو معرفی می شود خود به خود جوانانی را که به دنبال الگوهایی هستند  که خود را هماهنگ با آنها سازند به سوی خوبی ها ، ارزش ها و معروف ها و اجتناب از زشتی ها سوق می دهد.</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5293757"/>
          </a:xfrm>
          <a:prstGeom prst="rect">
            <a:avLst/>
          </a:prstGeom>
          <a:noFill/>
          <a:ln w="9525">
            <a:noFill/>
            <a:miter lim="800000"/>
            <a:headEnd/>
            <a:tailEnd/>
          </a:ln>
        </p:spPr>
        <p:txBody>
          <a:bodyPr anchor="ctr">
            <a:spAutoFit/>
          </a:bodyPr>
          <a:lstStyle/>
          <a:p>
            <a:pPr algn="ctr">
              <a:defRPr/>
            </a:pPr>
            <a:r>
              <a:rPr lang="fa-IR" sz="3200" b="1" dirty="0">
                <a:solidFill>
                  <a:srgbClr val="C00000"/>
                </a:solidFill>
                <a:cs typeface="B Titr" pitchFamily="2" charset="-78"/>
              </a:rPr>
              <a:t>7- ارائه جایگزین مناسب</a:t>
            </a:r>
          </a:p>
          <a:p>
            <a:pPr algn="ctr">
              <a:defRPr/>
            </a:pPr>
            <a:endParaRPr lang="fa-IR" b="1" dirty="0">
              <a:solidFill>
                <a:srgbClr val="92D050"/>
              </a:solidFill>
              <a:cs typeface="B Titr" pitchFamily="2" charset="-78"/>
            </a:endParaRPr>
          </a:p>
          <a:p>
            <a:pPr indent="231775" algn="just">
              <a:defRPr/>
            </a:pPr>
            <a:r>
              <a:rPr lang="fa-IR" sz="3200" b="1" dirty="0">
                <a:solidFill>
                  <a:srgbClr val="000099"/>
                </a:solidFill>
                <a:cs typeface="B Nazanin" pitchFamily="2" charset="-78"/>
              </a:rPr>
              <a:t>       آمرین به معروف و ناهین از منکر باید با تأسی به معارف دینی با ارائه جایگزین های حلال و مشروع زمینه روی آوردن جوانان و نوجوانان را از اقبال و روی آوردن به منکرات از بین ببرند اگر می خواهند جوانان در کوچه ها و خیابان ها پرسه نزند یا به مجلس لهو و لعب و گناه نروند با ایجاد مراکز فرهنگی ، هنری ، ورزشی و تفریحی نیازهای آنان را تامین کنند اگر می خواهند جلوی موسیقی و فیلم های مبتذل را بگیرند این با موعظه و نصیحت تنها تامین نمی شود بلکه باید جایگزین مشروع و بی ضرر آن را تامین کرد.</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533400" y="762000"/>
            <a:ext cx="8229600" cy="5755422"/>
          </a:xfrm>
          <a:prstGeom prst="rect">
            <a:avLst/>
          </a:prstGeom>
          <a:noFill/>
          <a:ln w="9525">
            <a:noFill/>
            <a:miter lim="800000"/>
            <a:headEnd/>
            <a:tailEnd/>
          </a:ln>
        </p:spPr>
        <p:txBody>
          <a:bodyPr wrap="square" anchor="ctr">
            <a:spAutoFit/>
          </a:bodyPr>
          <a:lstStyle/>
          <a:p>
            <a:pPr algn="ctr">
              <a:defRPr/>
            </a:pPr>
            <a:r>
              <a:rPr lang="fa-IR" sz="3200" b="1" dirty="0">
                <a:solidFill>
                  <a:srgbClr val="C00000"/>
                </a:solidFill>
                <a:cs typeface="B Titr" pitchFamily="2" charset="-78"/>
              </a:rPr>
              <a:t>8- برخورد آئینه وار</a:t>
            </a:r>
          </a:p>
          <a:p>
            <a:pPr algn="ctr">
              <a:defRPr/>
            </a:pPr>
            <a:endParaRPr lang="fa-IR" sz="1600" b="1" dirty="0">
              <a:solidFill>
                <a:srgbClr val="92D050"/>
              </a:solidFill>
              <a:cs typeface="B Titr" pitchFamily="2" charset="-78"/>
            </a:endParaRPr>
          </a:p>
          <a:p>
            <a:pPr algn="just">
              <a:defRPr/>
            </a:pPr>
            <a:r>
              <a:rPr lang="fa-IR" sz="3200" b="1" dirty="0">
                <a:solidFill>
                  <a:srgbClr val="000099"/>
                </a:solidFill>
                <a:cs typeface="B Nazanin" pitchFamily="2" charset="-78"/>
              </a:rPr>
              <a:t>       در امر به معروف زبانی و عملی و رفتاری باید بر اساس روایت پیامبر اکرم (ص) که فرمود:اَلمُؤمِنُ مِرءاةُ المُومِنِ همچون آئینه عمل کرد </a:t>
            </a:r>
            <a:r>
              <a:rPr lang="fa-IR" sz="3200" b="1" dirty="0" smtClean="0">
                <a:solidFill>
                  <a:srgbClr val="000099"/>
                </a:solidFill>
                <a:cs typeface="B Nazanin" pitchFamily="2" charset="-78"/>
              </a:rPr>
              <a:t>که:</a:t>
            </a:r>
          </a:p>
          <a:p>
            <a:pPr algn="just">
              <a:defRPr/>
            </a:pPr>
            <a:r>
              <a:rPr lang="fa-IR" sz="3200" b="1" dirty="0" smtClean="0">
                <a:solidFill>
                  <a:srgbClr val="000099"/>
                </a:solidFill>
                <a:cs typeface="B Nazanin" pitchFamily="2" charset="-78"/>
              </a:rPr>
              <a:t> </a:t>
            </a:r>
            <a:r>
              <a:rPr lang="fa-IR" sz="3200" b="1" dirty="0">
                <a:solidFill>
                  <a:srgbClr val="00B050"/>
                </a:solidFill>
                <a:cs typeface="B Nazanin" pitchFamily="2" charset="-78"/>
              </a:rPr>
              <a:t>اولاً </a:t>
            </a:r>
            <a:r>
              <a:rPr lang="fa-IR" sz="3200" b="1" dirty="0">
                <a:solidFill>
                  <a:srgbClr val="000099"/>
                </a:solidFill>
                <a:cs typeface="B Nazanin" pitchFamily="2" charset="-78"/>
              </a:rPr>
              <a:t>خوبی و بدی را با هم نشان می </a:t>
            </a:r>
            <a:r>
              <a:rPr lang="fa-IR" sz="3200" b="1" dirty="0" smtClean="0">
                <a:solidFill>
                  <a:srgbClr val="000099"/>
                </a:solidFill>
                <a:cs typeface="B Nazanin" pitchFamily="2" charset="-78"/>
              </a:rPr>
              <a:t>دهد.</a:t>
            </a:r>
          </a:p>
          <a:p>
            <a:pPr algn="just">
              <a:defRPr/>
            </a:pPr>
            <a:r>
              <a:rPr lang="fa-IR" sz="3200" b="1" dirty="0" smtClean="0">
                <a:solidFill>
                  <a:srgbClr val="000099"/>
                </a:solidFill>
                <a:cs typeface="B Nazanin" pitchFamily="2" charset="-78"/>
              </a:rPr>
              <a:t> </a:t>
            </a:r>
            <a:r>
              <a:rPr lang="fa-IR" sz="3200" b="1" dirty="0">
                <a:solidFill>
                  <a:srgbClr val="00B050"/>
                </a:solidFill>
                <a:cs typeface="B Nazanin" pitchFamily="2" charset="-78"/>
              </a:rPr>
              <a:t>ثانیا</a:t>
            </a:r>
            <a:r>
              <a:rPr lang="fa-IR" sz="3200" b="1" dirty="0">
                <a:solidFill>
                  <a:srgbClr val="000099"/>
                </a:solidFill>
                <a:cs typeface="B Nazanin" pitchFamily="2" charset="-78"/>
              </a:rPr>
              <a:t>ً روبرو و از روی صفا و نه انتقام جویی عیب را بی صدا و جنجال نشان می </a:t>
            </a:r>
            <a:r>
              <a:rPr lang="fa-IR" sz="3200" b="1" dirty="0" smtClean="0">
                <a:solidFill>
                  <a:srgbClr val="000099"/>
                </a:solidFill>
                <a:cs typeface="B Nazanin" pitchFamily="2" charset="-78"/>
              </a:rPr>
              <a:t>دهد.</a:t>
            </a:r>
          </a:p>
          <a:p>
            <a:pPr algn="just">
              <a:defRPr/>
            </a:pPr>
            <a:r>
              <a:rPr lang="fa-IR" sz="3200" b="1" dirty="0" smtClean="0">
                <a:solidFill>
                  <a:srgbClr val="000099"/>
                </a:solidFill>
                <a:cs typeface="B Nazanin" pitchFamily="2" charset="-78"/>
              </a:rPr>
              <a:t> </a:t>
            </a:r>
            <a:r>
              <a:rPr lang="fa-IR" sz="3200" b="1" dirty="0">
                <a:solidFill>
                  <a:srgbClr val="00B050"/>
                </a:solidFill>
                <a:cs typeface="B Nazanin" pitchFamily="2" charset="-78"/>
              </a:rPr>
              <a:t>ثالثاً</a:t>
            </a:r>
            <a:r>
              <a:rPr lang="fa-IR" sz="3200" b="1" dirty="0">
                <a:solidFill>
                  <a:srgbClr val="000099"/>
                </a:solidFill>
                <a:cs typeface="B Nazanin" pitchFamily="2" charset="-78"/>
              </a:rPr>
              <a:t> در نشان دادن واقعیت ها فرقی بین افراد صاحب مقام و موقعیت و غیر آنها نمی </a:t>
            </a:r>
            <a:r>
              <a:rPr lang="fa-IR" sz="3200" b="1" dirty="0" smtClean="0">
                <a:solidFill>
                  <a:srgbClr val="000099"/>
                </a:solidFill>
                <a:cs typeface="B Nazanin" pitchFamily="2" charset="-78"/>
              </a:rPr>
              <a:t>گذارد.</a:t>
            </a:r>
          </a:p>
          <a:p>
            <a:pPr algn="just">
              <a:defRPr/>
            </a:pPr>
            <a:r>
              <a:rPr lang="fa-IR" sz="3200" b="1" dirty="0" smtClean="0">
                <a:solidFill>
                  <a:srgbClr val="000099"/>
                </a:solidFill>
                <a:cs typeface="B Nazanin" pitchFamily="2" charset="-78"/>
              </a:rPr>
              <a:t> </a:t>
            </a:r>
            <a:r>
              <a:rPr lang="fa-IR" sz="3200" b="1" dirty="0">
                <a:solidFill>
                  <a:srgbClr val="00B050"/>
                </a:solidFill>
                <a:cs typeface="B Nazanin" pitchFamily="2" charset="-78"/>
              </a:rPr>
              <a:t>و رابعاً </a:t>
            </a:r>
            <a:r>
              <a:rPr lang="fa-IR" sz="3200" b="1" dirty="0">
                <a:solidFill>
                  <a:srgbClr val="000099"/>
                </a:solidFill>
                <a:cs typeface="B Nazanin" pitchFamily="2" charset="-78"/>
              </a:rPr>
              <a:t>در مخاطب انگیزه اصلاح ایجاد می کند نه عکس العمل و شکستن آینه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410200"/>
          </a:xfrm>
          <a:extLst>
            <a:ext uri="{91240B29-F687-4F45-9708-019B960494DF}">
              <a14:hiddenLine xmlns:a14="http://schemas.microsoft.com/office/drawing/2010/main" xmlns="" w="9525">
                <a:solidFill>
                  <a:srgbClr val="000000"/>
                </a:solidFill>
                <a:miter lim="800000"/>
                <a:headEnd/>
                <a:tailEnd/>
              </a14:hiddenLine>
            </a:ext>
          </a:extLst>
        </p:spPr>
        <p:style>
          <a:lnRef idx="0">
            <a:scrgbClr r="0" g="0" b="0"/>
          </a:lnRef>
          <a:fillRef idx="1002">
            <a:schemeClr val="lt2"/>
          </a:fillRef>
          <a:effectRef idx="0">
            <a:scrgbClr r="0" g="0" b="0"/>
          </a:effectRef>
          <a:fontRef idx="major"/>
        </p:style>
        <p:txBody>
          <a:bodyPr>
            <a:normAutofit/>
          </a:bodyPr>
          <a:lstStyle/>
          <a:p>
            <a:pPr marL="274320" indent="-274320" algn="ctr" eaLnBrk="1" fontAlgn="auto" hangingPunct="1">
              <a:spcAft>
                <a:spcPts val="0"/>
              </a:spcAft>
              <a:buClr>
                <a:schemeClr val="accent3"/>
              </a:buClr>
              <a:buFont typeface="Wingdings 2"/>
              <a:buNone/>
              <a:defRPr/>
            </a:pPr>
            <a:endParaRPr lang="fa-IR" sz="1600" dirty="0" smtClean="0">
              <a:cs typeface="B Titr" pitchFamily="2" charset="-78"/>
            </a:endParaRPr>
          </a:p>
          <a:p>
            <a:pPr marL="274320" indent="-274320" algn="ctr" eaLnBrk="1" fontAlgn="auto" hangingPunct="1">
              <a:spcAft>
                <a:spcPts val="0"/>
              </a:spcAft>
              <a:buClr>
                <a:schemeClr val="accent3"/>
              </a:buClr>
              <a:buFont typeface="Wingdings 2"/>
              <a:buNone/>
              <a:defRPr/>
            </a:pPr>
            <a:r>
              <a:rPr lang="fa-IR" sz="6600" dirty="0" smtClean="0">
                <a:solidFill>
                  <a:srgbClr val="990000"/>
                </a:solidFill>
                <a:cs typeface="B Titr" pitchFamily="2" charset="-78"/>
              </a:rPr>
              <a:t>فصل دوم</a:t>
            </a:r>
          </a:p>
          <a:p>
            <a:pPr marL="274320" indent="-274320" algn="ctr" eaLnBrk="1" fontAlgn="auto" hangingPunct="1">
              <a:spcAft>
                <a:spcPts val="0"/>
              </a:spcAft>
              <a:buClr>
                <a:schemeClr val="accent3"/>
              </a:buClr>
              <a:buFont typeface="Wingdings 2"/>
              <a:buNone/>
              <a:defRPr/>
            </a:pPr>
            <a:endParaRPr lang="fa-IR" sz="4400" dirty="0" smtClean="0">
              <a:cs typeface="B Titr" pitchFamily="2" charset="-78"/>
            </a:endParaRPr>
          </a:p>
          <a:p>
            <a:pPr marL="274320" indent="-274320" algn="ctr" eaLnBrk="1" fontAlgn="auto" hangingPunct="1">
              <a:spcAft>
                <a:spcPts val="0"/>
              </a:spcAft>
              <a:buClr>
                <a:schemeClr val="accent3"/>
              </a:buClr>
              <a:buFont typeface="Wingdings 2" pitchFamily="18" charset="2"/>
              <a:buNone/>
              <a:defRPr/>
            </a:pPr>
            <a:r>
              <a:rPr lang="fa-IR" sz="7600" dirty="0" smtClean="0">
                <a:solidFill>
                  <a:srgbClr val="003300"/>
                </a:solidFill>
                <a:cs typeface="B Jadid" pitchFamily="2" charset="-78"/>
              </a:rPr>
              <a:t>وجوب امر به معروف و نهی از منکر </a:t>
            </a:r>
            <a:endParaRPr lang="fa-IR" sz="7600" dirty="0">
              <a:solidFill>
                <a:srgbClr val="003300"/>
              </a:solidFill>
              <a:cs typeface="B Jadid" pitchFamily="2" charset="-78"/>
            </a:endParaRPr>
          </a:p>
        </p:txBody>
      </p:sp>
    </p:spTree>
  </p:cSld>
  <p:clrMapOvr>
    <a:masterClrMapping/>
  </p:clrMapOvr>
  <p:transition spd="slow"/>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5755422"/>
          </a:xfrm>
          <a:prstGeom prst="rect">
            <a:avLst/>
          </a:prstGeom>
          <a:noFill/>
          <a:ln w="9525">
            <a:noFill/>
            <a:miter lim="800000"/>
            <a:headEnd/>
            <a:tailEnd/>
          </a:ln>
        </p:spPr>
        <p:txBody>
          <a:bodyPr anchor="ctr">
            <a:spAutoFit/>
          </a:bodyPr>
          <a:lstStyle/>
          <a:p>
            <a:pPr algn="ctr">
              <a:defRPr/>
            </a:pPr>
            <a:r>
              <a:rPr lang="fa-IR" sz="3200" b="1" dirty="0">
                <a:solidFill>
                  <a:srgbClr val="C00000"/>
                </a:solidFill>
                <a:cs typeface="B Titr" pitchFamily="2" charset="-78"/>
              </a:rPr>
              <a:t>9- تقویت نظام اسلامی واجرای احکام الهی </a:t>
            </a:r>
          </a:p>
          <a:p>
            <a:pPr algn="ctr">
              <a:defRPr/>
            </a:pPr>
            <a:endParaRPr lang="fa-IR" b="1" dirty="0">
              <a:solidFill>
                <a:srgbClr val="92D050"/>
              </a:solidFill>
              <a:cs typeface="B Titr" pitchFamily="2" charset="-78"/>
            </a:endParaRPr>
          </a:p>
          <a:p>
            <a:pPr algn="just">
              <a:defRPr/>
            </a:pPr>
            <a:r>
              <a:rPr lang="fa-IR" sz="2800" b="1" dirty="0">
                <a:solidFill>
                  <a:srgbClr val="000099"/>
                </a:solidFill>
                <a:cs typeface="B Nazanin" pitchFamily="2" charset="-78"/>
              </a:rPr>
              <a:t>       یکی از اقدامات و شیوه های موثر در احیاء معروف ها و بازدارندگی از زشتی ها ومنکرات آن است که پایبندی به حاکمیت دین و قانون گرایی و نظام ارزشی و فضایل و روحیه انقلابی و جهادی در جامعه ترویج و تقویت گردد و در کنار تولی و ولایت مداری موضع استکبار ستیزی و بدگمانی و بی اعتمادی به دشمنان و فرهنگ غربی و تبری ترویج گردد چرا که هر چه نظام اسلامی با اقتدار و حمایت و مشارکت مردمی همراه باشد در احیاء ارزش ها و معروف ها موفق تر خواهد بود چنانچه عدم وابستگی ، بی اعتمادی ، سوءظن به دشمنان و بصیرت نسبت به توطئه های آنان مانع انفعال و گرفتار شدن در دام لغزش ها و انحرافات شیاطین می گردد.</a:t>
            </a:r>
          </a:p>
          <a:p>
            <a:pPr marL="457200" indent="-457200">
              <a:defRPr/>
            </a:pPr>
            <a:r>
              <a:rPr lang="fa-IR" sz="2400" b="1" dirty="0">
                <a:solidFill>
                  <a:srgbClr val="002060"/>
                </a:solidFill>
                <a:cs typeface="B Nazanin" pitchFamily="2" charset="-78"/>
              </a:rPr>
              <a:t>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5262979"/>
          </a:xfrm>
          <a:prstGeom prst="rect">
            <a:avLst/>
          </a:prstGeom>
          <a:noFill/>
          <a:ln w="9525">
            <a:noFill/>
            <a:miter lim="800000"/>
            <a:headEnd/>
            <a:tailEnd/>
          </a:ln>
        </p:spPr>
        <p:txBody>
          <a:bodyPr anchor="ctr">
            <a:spAutoFit/>
          </a:bodyPr>
          <a:lstStyle/>
          <a:p>
            <a:pPr algn="ctr">
              <a:defRPr/>
            </a:pPr>
            <a:r>
              <a:rPr lang="fa-IR" sz="3200" b="1" dirty="0">
                <a:solidFill>
                  <a:srgbClr val="C00000"/>
                </a:solidFill>
                <a:cs typeface="B Titr" pitchFamily="2" charset="-78"/>
              </a:rPr>
              <a:t>10- توجه دادن به حقیقت انسانی</a:t>
            </a:r>
          </a:p>
          <a:p>
            <a:pPr marL="457200" indent="-457200">
              <a:defRPr/>
            </a:pPr>
            <a:endParaRPr lang="fa-IR" sz="2400" b="1" dirty="0">
              <a:solidFill>
                <a:srgbClr val="002060"/>
              </a:solidFill>
              <a:cs typeface="B Nazanin" pitchFamily="2" charset="-78"/>
            </a:endParaRPr>
          </a:p>
          <a:p>
            <a:pPr marL="58738" indent="231775" algn="just">
              <a:tabLst>
                <a:tab pos="58738" algn="l"/>
              </a:tabLst>
              <a:defRPr/>
            </a:pPr>
            <a:r>
              <a:rPr lang="fa-IR" sz="2800" b="1" dirty="0">
                <a:solidFill>
                  <a:srgbClr val="000099"/>
                </a:solidFill>
                <a:cs typeface="B Nazanin" pitchFamily="2" charset="-78"/>
              </a:rPr>
              <a:t>       بسیاری از لغزش ها و انحرافات به خاطر آناست که افراد خود و زندگی خویش را در حد حیوانات تنزل داده و در بینش و گرایش و رفتار جز به بعد مادّی و حیوانی توجه ندارند و تحت تاثیر انسان شناسی اومانیستی، لذت و سعادت خویش را تنها در مادیات و حیات موقت دنیوی می بینند اما اگر در برنامه های تبلیغی، هنری و رفتار به انسانها آموزش داده شود که حقیقت آنها به روح الهی است، چنین انسانی به راحتی تسلیم هواهای نفسانی و دام های شیطانی نمی گردد و آمرین به معروف و ناهیان از منکر هرچه در شناساندن انسان اسلامی موفق تر باشند در تربیت و هدایت دیگران تاثیر گذارتر و توفیق بیشتر خواهند داشت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4031873"/>
          </a:xfrm>
          <a:prstGeom prst="rect">
            <a:avLst/>
          </a:prstGeom>
          <a:noFill/>
          <a:ln w="9525">
            <a:noFill/>
            <a:miter lim="800000"/>
            <a:headEnd/>
            <a:tailEnd/>
          </a:ln>
        </p:spPr>
        <p:txBody>
          <a:bodyPr anchor="ctr">
            <a:spAutoFit/>
          </a:bodyPr>
          <a:lstStyle/>
          <a:p>
            <a:pPr algn="ctr">
              <a:defRPr/>
            </a:pPr>
            <a:r>
              <a:rPr lang="fa-IR" sz="3200" b="1" dirty="0">
                <a:solidFill>
                  <a:srgbClr val="C00000"/>
                </a:solidFill>
                <a:cs typeface="B Titr" pitchFamily="2" charset="-78"/>
              </a:rPr>
              <a:t>ب: شیوه های خاص</a:t>
            </a:r>
          </a:p>
          <a:p>
            <a:pPr algn="ctr">
              <a:defRPr/>
            </a:pPr>
            <a:endParaRPr lang="fa-IR" sz="3200" b="1" dirty="0">
              <a:solidFill>
                <a:srgbClr val="92D050"/>
              </a:solidFill>
              <a:cs typeface="B Titr" pitchFamily="2" charset="-78"/>
            </a:endParaRPr>
          </a:p>
          <a:p>
            <a:pPr marL="457200" indent="-457200">
              <a:lnSpc>
                <a:spcPct val="200000"/>
              </a:lnSpc>
              <a:buFont typeface="Wingdings" pitchFamily="2" charset="2"/>
              <a:buChar char="q"/>
              <a:defRPr/>
            </a:pPr>
            <a:r>
              <a:rPr lang="fa-IR" sz="3200" b="1" dirty="0">
                <a:solidFill>
                  <a:srgbClr val="000099"/>
                </a:solidFill>
                <a:cs typeface="B Nazanin" pitchFamily="2" charset="-78"/>
              </a:rPr>
              <a:t>شیوه های امر به معروف و نهی از منکر قلبی</a:t>
            </a:r>
          </a:p>
          <a:p>
            <a:pPr marL="457200" indent="-457200">
              <a:lnSpc>
                <a:spcPct val="200000"/>
              </a:lnSpc>
              <a:buFont typeface="Wingdings" pitchFamily="2" charset="2"/>
              <a:buChar char="q"/>
              <a:defRPr/>
            </a:pPr>
            <a:r>
              <a:rPr lang="fa-IR" sz="3200" b="1" dirty="0">
                <a:solidFill>
                  <a:srgbClr val="000099"/>
                </a:solidFill>
                <a:cs typeface="B Nazanin" pitchFamily="2" charset="-78"/>
              </a:rPr>
              <a:t>شیوه های امر به معروف و نهی از منکر زبانی</a:t>
            </a:r>
          </a:p>
          <a:p>
            <a:pPr marL="457200" indent="-457200">
              <a:lnSpc>
                <a:spcPct val="200000"/>
              </a:lnSpc>
              <a:buFont typeface="Wingdings" pitchFamily="2" charset="2"/>
              <a:buChar char="q"/>
              <a:defRPr/>
            </a:pPr>
            <a:r>
              <a:rPr lang="fa-IR" sz="3200" b="1" dirty="0">
                <a:solidFill>
                  <a:srgbClr val="000099"/>
                </a:solidFill>
                <a:cs typeface="B Nazanin" pitchFamily="2" charset="-78"/>
              </a:rPr>
              <a:t>شیوه های امر به معروف و نهی از منکر یدی</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201999"/>
            <a:ext cx="8458200" cy="6427401"/>
          </a:xfrm>
          <a:prstGeom prst="rect">
            <a:avLst/>
          </a:prstGeom>
          <a:noFill/>
          <a:ln w="9525">
            <a:noFill/>
            <a:miter lim="800000"/>
            <a:headEnd/>
            <a:tailEnd/>
          </a:ln>
        </p:spPr>
        <p:txBody>
          <a:bodyPr anchor="ctr">
            <a:spAutoFit/>
          </a:bodyPr>
          <a:lstStyle/>
          <a:p>
            <a:pPr algn="ctr"/>
            <a:r>
              <a:rPr lang="fa-IR" sz="3200" b="1" dirty="0">
                <a:solidFill>
                  <a:srgbClr val="C00000"/>
                </a:solidFill>
                <a:cs typeface="B Titr" pitchFamily="2" charset="-78"/>
              </a:rPr>
              <a:t>1- شیوه های امر به معروف و نهی از منکر قلبی</a:t>
            </a:r>
          </a:p>
          <a:p>
            <a:pPr>
              <a:spcAft>
                <a:spcPts val="1000"/>
              </a:spcAft>
            </a:pPr>
            <a:endParaRPr lang="en-US" sz="2400" b="1" dirty="0" smtClean="0">
              <a:solidFill>
                <a:srgbClr val="000099"/>
              </a:solidFill>
              <a:latin typeface="Calibri" pitchFamily="34" charset="0"/>
              <a:ea typeface="Calibri" pitchFamily="34" charset="0"/>
              <a:cs typeface="B Nazanin" pitchFamily="2" charset="-78"/>
            </a:endParaRPr>
          </a:p>
          <a:p>
            <a:pPr>
              <a:spcAft>
                <a:spcPts val="1000"/>
              </a:spcAft>
            </a:pPr>
            <a:r>
              <a:rPr lang="fa-IR" sz="2400" b="1" dirty="0" smtClean="0">
                <a:solidFill>
                  <a:srgbClr val="000099"/>
                </a:solidFill>
                <a:latin typeface="Calibri" pitchFamily="34" charset="0"/>
                <a:ea typeface="Calibri" pitchFamily="34" charset="0"/>
                <a:cs typeface="B Nazanin" pitchFamily="2" charset="-78"/>
              </a:rPr>
              <a:t>قهر </a:t>
            </a:r>
            <a:r>
              <a:rPr lang="fa-IR" sz="2400" b="1" dirty="0">
                <a:solidFill>
                  <a:srgbClr val="000099"/>
                </a:solidFill>
                <a:latin typeface="Calibri" pitchFamily="34" charset="0"/>
                <a:ea typeface="Calibri" pitchFamily="34" charset="0"/>
                <a:cs typeface="B Nazanin" pitchFamily="2" charset="-78"/>
              </a:rPr>
              <a:t>کردن و قطع هرگونه رابطه</a:t>
            </a:r>
            <a:endParaRPr lang="en-US" sz="2400" dirty="0">
              <a:solidFill>
                <a:srgbClr val="000099"/>
              </a:solidFill>
              <a:latin typeface="Calibri" pitchFamily="34" charset="0"/>
              <a:cs typeface="Calibri" pitchFamily="34" charset="0"/>
            </a:endParaRPr>
          </a:p>
          <a:p>
            <a:pPr>
              <a:spcAft>
                <a:spcPts val="1000"/>
              </a:spcAft>
            </a:pPr>
            <a:r>
              <a:rPr lang="fa-IR" sz="2400" b="1" dirty="0">
                <a:solidFill>
                  <a:srgbClr val="000099"/>
                </a:solidFill>
                <a:latin typeface="Calibri" pitchFamily="34" charset="0"/>
                <a:ea typeface="Calibri" pitchFamily="34" charset="0"/>
                <a:cs typeface="B Nazanin" pitchFamily="2" charset="-78"/>
              </a:rPr>
              <a:t>اعراض و عدم مجالست</a:t>
            </a:r>
            <a:endParaRPr lang="en-US" sz="2400" dirty="0">
              <a:solidFill>
                <a:srgbClr val="000099"/>
              </a:solidFill>
              <a:latin typeface="Calibri" pitchFamily="34" charset="0"/>
              <a:cs typeface="Calibri" pitchFamily="34" charset="0"/>
            </a:endParaRPr>
          </a:p>
          <a:p>
            <a:pPr>
              <a:spcAft>
                <a:spcPts val="1000"/>
              </a:spcAft>
            </a:pPr>
            <a:r>
              <a:rPr lang="fa-IR" sz="2400" b="1" dirty="0">
                <a:solidFill>
                  <a:srgbClr val="000099"/>
                </a:solidFill>
                <a:latin typeface="Calibri" pitchFamily="34" charset="0"/>
                <a:cs typeface="B Nazanin" pitchFamily="2" charset="-78"/>
              </a:rPr>
              <a:t>تعاون در معروف و عدم تعاون بر منکر</a:t>
            </a:r>
            <a:endParaRPr lang="en-US" sz="2400" dirty="0">
              <a:solidFill>
                <a:srgbClr val="000099"/>
              </a:solidFill>
              <a:latin typeface="Calibri" pitchFamily="34" charset="0"/>
              <a:cs typeface="Calibri" pitchFamily="34" charset="0"/>
            </a:endParaRPr>
          </a:p>
          <a:p>
            <a:pPr>
              <a:spcAft>
                <a:spcPts val="1000"/>
              </a:spcAft>
            </a:pPr>
            <a:r>
              <a:rPr lang="fa-IR" sz="2400" b="1" dirty="0">
                <a:solidFill>
                  <a:srgbClr val="000099"/>
                </a:solidFill>
                <a:latin typeface="Calibri" pitchFamily="34" charset="0"/>
                <a:cs typeface="B Nazanin" pitchFamily="2" charset="-78"/>
              </a:rPr>
              <a:t>بی توجهی و سلام نکردن</a:t>
            </a:r>
            <a:endParaRPr lang="en-US" sz="2400" dirty="0">
              <a:solidFill>
                <a:srgbClr val="000099"/>
              </a:solidFill>
              <a:latin typeface="Calibri" pitchFamily="34" charset="0"/>
              <a:cs typeface="Calibri" pitchFamily="34" charset="0"/>
            </a:endParaRPr>
          </a:p>
          <a:p>
            <a:pPr algn="justLow">
              <a:spcAft>
                <a:spcPts val="1000"/>
              </a:spcAft>
            </a:pPr>
            <a:r>
              <a:rPr lang="fa-IR" sz="2400" b="1" dirty="0" smtClean="0">
                <a:solidFill>
                  <a:srgbClr val="000099"/>
                </a:solidFill>
                <a:latin typeface="Calibri" pitchFamily="34" charset="0"/>
                <a:cs typeface="B Nazanin" pitchFamily="2" charset="-78"/>
              </a:rPr>
              <a:t>قطع </a:t>
            </a:r>
            <a:r>
              <a:rPr lang="fa-IR" sz="2400" b="1" dirty="0">
                <a:solidFill>
                  <a:srgbClr val="000099"/>
                </a:solidFill>
                <a:latin typeface="Calibri" pitchFamily="34" charset="0"/>
                <a:cs typeface="B Nazanin" pitchFamily="2" charset="-78"/>
              </a:rPr>
              <a:t>کردن صحبت مخاطب</a:t>
            </a:r>
            <a:endParaRPr lang="en-US" sz="2400" dirty="0">
              <a:solidFill>
                <a:srgbClr val="000099"/>
              </a:solidFill>
              <a:latin typeface="Calibri" pitchFamily="34" charset="0"/>
              <a:cs typeface="Calibri" pitchFamily="34" charset="0"/>
            </a:endParaRPr>
          </a:p>
          <a:p>
            <a:pPr>
              <a:spcAft>
                <a:spcPts val="1000"/>
              </a:spcAft>
            </a:pPr>
            <a:r>
              <a:rPr lang="fa-IR" sz="2400" b="1" dirty="0">
                <a:solidFill>
                  <a:srgbClr val="000099"/>
                </a:solidFill>
                <a:latin typeface="Calibri" pitchFamily="34" charset="0"/>
                <a:cs typeface="B Nazanin" pitchFamily="2" charset="-78"/>
              </a:rPr>
              <a:t>عکس العمل رفتاری</a:t>
            </a:r>
            <a:endParaRPr lang="en-US" sz="2400" dirty="0">
              <a:solidFill>
                <a:srgbClr val="000099"/>
              </a:solidFill>
              <a:latin typeface="Calibri" pitchFamily="34" charset="0"/>
              <a:cs typeface="Calibri" pitchFamily="34" charset="0"/>
            </a:endParaRPr>
          </a:p>
          <a:p>
            <a:pPr>
              <a:spcAft>
                <a:spcPts val="1000"/>
              </a:spcAft>
            </a:pPr>
            <a:r>
              <a:rPr lang="fa-IR" sz="2400" b="1" dirty="0">
                <a:solidFill>
                  <a:srgbClr val="000099"/>
                </a:solidFill>
                <a:latin typeface="Calibri" pitchFamily="34" charset="0"/>
                <a:cs typeface="B Nazanin" pitchFamily="2" charset="-78"/>
              </a:rPr>
              <a:t>عفو و گذشت </a:t>
            </a:r>
            <a:r>
              <a:rPr lang="fa-IR" sz="2400" b="1" dirty="0" smtClean="0">
                <a:solidFill>
                  <a:srgbClr val="000099"/>
                </a:solidFill>
                <a:latin typeface="Calibri" pitchFamily="34" charset="0"/>
                <a:cs typeface="B Nazanin" pitchFamily="2" charset="-78"/>
              </a:rPr>
              <a:t>بازدارنده</a:t>
            </a:r>
            <a:endParaRPr lang="en-US" sz="2400" dirty="0">
              <a:solidFill>
                <a:srgbClr val="000099"/>
              </a:solidFill>
              <a:latin typeface="Calibri" pitchFamily="34" charset="0"/>
              <a:cs typeface="Calibri" pitchFamily="34" charset="0"/>
            </a:endParaRPr>
          </a:p>
          <a:p>
            <a:pPr algn="justLow">
              <a:spcAft>
                <a:spcPts val="1000"/>
              </a:spcAft>
            </a:pPr>
            <a:r>
              <a:rPr lang="fa-IR" sz="2400" b="1" dirty="0" smtClean="0">
                <a:solidFill>
                  <a:srgbClr val="000099"/>
                </a:solidFill>
                <a:latin typeface="Calibri" pitchFamily="34" charset="0"/>
                <a:cs typeface="B Nazanin" pitchFamily="2" charset="-78"/>
              </a:rPr>
              <a:t>تغافل </a:t>
            </a:r>
            <a:r>
              <a:rPr lang="fa-IR" sz="2400" b="1" dirty="0">
                <a:solidFill>
                  <a:srgbClr val="000099"/>
                </a:solidFill>
                <a:latin typeface="Calibri" pitchFamily="34" charset="0"/>
                <a:cs typeface="B Nazanin" pitchFamily="2" charset="-78"/>
              </a:rPr>
              <a:t>و به روی </a:t>
            </a:r>
            <a:r>
              <a:rPr lang="fa-IR" sz="2400" b="1" dirty="0" smtClean="0">
                <a:solidFill>
                  <a:srgbClr val="000099"/>
                </a:solidFill>
                <a:latin typeface="Calibri" pitchFamily="34" charset="0"/>
                <a:cs typeface="B Nazanin" pitchFamily="2" charset="-78"/>
              </a:rPr>
              <a:t>نیاوردن</a:t>
            </a:r>
            <a:endParaRPr lang="en-US" sz="2400" dirty="0">
              <a:solidFill>
                <a:srgbClr val="000099"/>
              </a:solidFill>
              <a:latin typeface="Calibri" pitchFamily="34" charset="0"/>
              <a:cs typeface="Calibri" pitchFamily="34" charset="0"/>
            </a:endParaRPr>
          </a:p>
          <a:p>
            <a:pPr algn="justLow">
              <a:spcAft>
                <a:spcPts val="1000"/>
              </a:spcAft>
            </a:pPr>
            <a:r>
              <a:rPr lang="fa-IR" sz="2400" b="1" dirty="0" smtClean="0">
                <a:solidFill>
                  <a:srgbClr val="000099"/>
                </a:solidFill>
                <a:latin typeface="Calibri" pitchFamily="34" charset="0"/>
                <a:cs typeface="B Nazanin" pitchFamily="2" charset="-78"/>
              </a:rPr>
              <a:t>نمایش </a:t>
            </a:r>
            <a:r>
              <a:rPr lang="fa-IR" sz="2400" b="1" dirty="0">
                <a:solidFill>
                  <a:srgbClr val="000099"/>
                </a:solidFill>
                <a:latin typeface="Calibri" pitchFamily="34" charset="0"/>
                <a:cs typeface="B Nazanin" pitchFamily="2" charset="-78"/>
              </a:rPr>
              <a:t>علمی</a:t>
            </a:r>
            <a:r>
              <a:rPr lang="fa-IR" sz="2400" b="1" dirty="0">
                <a:solidFill>
                  <a:srgbClr val="000099"/>
                </a:solidFill>
                <a:latin typeface="Calibri" pitchFamily="34" charset="0"/>
                <a:cs typeface="Times New Roman" pitchFamily="18" charset="0"/>
              </a:rPr>
              <a:t>–</a:t>
            </a:r>
            <a:r>
              <a:rPr lang="fa-IR" sz="2400" b="1" dirty="0">
                <a:solidFill>
                  <a:srgbClr val="000099"/>
                </a:solidFill>
                <a:latin typeface="Calibri" pitchFamily="34" charset="0"/>
                <a:cs typeface="B Nazanin" pitchFamily="2" charset="-78"/>
              </a:rPr>
              <a:t> </a:t>
            </a:r>
            <a:r>
              <a:rPr lang="fa-IR" sz="2400" b="1" dirty="0" smtClean="0">
                <a:solidFill>
                  <a:srgbClr val="000099"/>
                </a:solidFill>
                <a:latin typeface="Calibri" pitchFamily="34" charset="0"/>
                <a:cs typeface="B Nazanin" pitchFamily="2" charset="-78"/>
              </a:rPr>
              <a:t>عملی</a:t>
            </a:r>
            <a:endParaRPr lang="en-US" sz="2400" dirty="0">
              <a:solidFill>
                <a:srgbClr val="000099"/>
              </a:solidFill>
              <a:latin typeface="Calibri" pitchFamily="34" charset="0"/>
              <a:cs typeface="Calibri" pitchFamily="34" charset="0"/>
            </a:endParaRPr>
          </a:p>
          <a:p>
            <a:pPr>
              <a:spcAft>
                <a:spcPts val="1000"/>
              </a:spcAft>
            </a:pPr>
            <a:r>
              <a:rPr lang="fa-IR" sz="2400" b="1" dirty="0" smtClean="0">
                <a:solidFill>
                  <a:srgbClr val="000099"/>
                </a:solidFill>
                <a:latin typeface="Calibri" pitchFamily="34" charset="0"/>
                <a:cs typeface="B Nazanin" pitchFamily="2" charset="-78"/>
              </a:rPr>
              <a:t>پیشتازی </a:t>
            </a:r>
            <a:r>
              <a:rPr lang="fa-IR" sz="2400" b="1" dirty="0">
                <a:solidFill>
                  <a:srgbClr val="000099"/>
                </a:solidFill>
                <a:latin typeface="Calibri" pitchFamily="34" charset="0"/>
                <a:cs typeface="B Nazanin" pitchFamily="2" charset="-78"/>
              </a:rPr>
              <a:t>در انجام معروف</a:t>
            </a:r>
            <a:endParaRPr lang="en-US" sz="2400" dirty="0">
              <a:solidFill>
                <a:srgbClr val="000099"/>
              </a:solidFill>
              <a:latin typeface="Calibri" pitchFamily="34" charset="0"/>
              <a:cs typeface="Calibri" pitchFamily="34" charset="0"/>
            </a:endParaRPr>
          </a:p>
          <a:p>
            <a:pPr algn="justLow">
              <a:spcAft>
                <a:spcPts val="1000"/>
              </a:spcAft>
            </a:pPr>
            <a:r>
              <a:rPr lang="fa-IR" sz="2400" b="1" dirty="0" smtClean="0">
                <a:solidFill>
                  <a:srgbClr val="000099"/>
                </a:solidFill>
                <a:latin typeface="Calibri" pitchFamily="34" charset="0"/>
                <a:cs typeface="B Nazanin" pitchFamily="2" charset="-78"/>
              </a:rPr>
              <a:t>تبسّم </a:t>
            </a:r>
            <a:r>
              <a:rPr lang="fa-IR" sz="2400" b="1" dirty="0">
                <a:solidFill>
                  <a:srgbClr val="000099"/>
                </a:solidFill>
                <a:latin typeface="Calibri" pitchFamily="34" charset="0"/>
                <a:cs typeface="B Nazanin" pitchFamily="2" charset="-78"/>
              </a:rPr>
              <a:t>و خوش رویی</a:t>
            </a:r>
            <a:endParaRPr lang="en-US" sz="2400" dirty="0">
              <a:solidFill>
                <a:srgbClr val="000099"/>
              </a:solidFill>
              <a:latin typeface="Calibri" pitchFamily="34" charset="0"/>
              <a:cs typeface="Calibri"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457200" y="457200"/>
            <a:ext cx="8458200" cy="6162713"/>
          </a:xfrm>
          <a:prstGeom prst="rect">
            <a:avLst/>
          </a:prstGeom>
          <a:noFill/>
          <a:ln w="9525">
            <a:noFill/>
            <a:miter lim="800000"/>
            <a:headEnd/>
            <a:tailEnd/>
          </a:ln>
        </p:spPr>
        <p:txBody>
          <a:bodyPr anchor="ctr">
            <a:spAutoFit/>
          </a:bodyPr>
          <a:lstStyle/>
          <a:p>
            <a:pPr algn="ctr"/>
            <a:r>
              <a:rPr lang="fa-IR" sz="2800" b="1" dirty="0">
                <a:solidFill>
                  <a:srgbClr val="C00000"/>
                </a:solidFill>
                <a:cs typeface="B Titr" pitchFamily="2" charset="-78"/>
              </a:rPr>
              <a:t>2- شیوه های امر به معروف و نهی از منکر زبانی</a:t>
            </a:r>
          </a:p>
          <a:p>
            <a:pPr algn="ctr"/>
            <a:endParaRPr lang="fa-IR" sz="1000" b="1" dirty="0">
              <a:solidFill>
                <a:srgbClr val="92D050"/>
              </a:solidFill>
              <a:cs typeface="B Titr" pitchFamily="2" charset="-78"/>
            </a:endParaRPr>
          </a:p>
          <a:p>
            <a:pPr>
              <a:lnSpc>
                <a:spcPct val="115000"/>
              </a:lnSpc>
              <a:spcAft>
                <a:spcPts val="1000"/>
              </a:spcAft>
            </a:pPr>
            <a:r>
              <a:rPr lang="fa-IR" sz="2800" b="1" dirty="0">
                <a:solidFill>
                  <a:srgbClr val="000099"/>
                </a:solidFill>
                <a:latin typeface="Calibri" pitchFamily="34" charset="0"/>
                <a:ea typeface="Calibri" pitchFamily="34" charset="0"/>
                <a:cs typeface="B Nazanin" pitchFamily="2" charset="-78"/>
              </a:rPr>
              <a:t>استفاده از روش </a:t>
            </a:r>
            <a:r>
              <a:rPr lang="fa-IR" sz="2800" b="1" dirty="0" smtClean="0">
                <a:solidFill>
                  <a:srgbClr val="000099"/>
                </a:solidFill>
                <a:latin typeface="Calibri" pitchFamily="34" charset="0"/>
                <a:ea typeface="Calibri" pitchFamily="34" charset="0"/>
                <a:cs typeface="B Nazanin" pitchFamily="2" charset="-78"/>
              </a:rPr>
              <a:t>نوشتاری</a:t>
            </a:r>
            <a:endParaRPr lang="en-US" sz="2800" b="1" dirty="0">
              <a:solidFill>
                <a:srgbClr val="000099"/>
              </a:solidFill>
              <a:latin typeface="Calibri" pitchFamily="34" charset="0"/>
              <a:cs typeface="Calibri" pitchFamily="34" charset="0"/>
            </a:endParaRPr>
          </a:p>
          <a:p>
            <a:pPr>
              <a:lnSpc>
                <a:spcPct val="115000"/>
              </a:lnSpc>
              <a:spcAft>
                <a:spcPts val="1000"/>
              </a:spcAft>
            </a:pPr>
            <a:r>
              <a:rPr lang="fa-IR" sz="2800" b="1" dirty="0">
                <a:solidFill>
                  <a:srgbClr val="000099"/>
                </a:solidFill>
                <a:latin typeface="Calibri" pitchFamily="34" charset="0"/>
                <a:cs typeface="B Nazanin" pitchFamily="2" charset="-78"/>
              </a:rPr>
              <a:t>اظهار ناخشنودی و </a:t>
            </a:r>
            <a:r>
              <a:rPr lang="fa-IR" sz="2800" b="1" dirty="0" smtClean="0">
                <a:solidFill>
                  <a:srgbClr val="000099"/>
                </a:solidFill>
                <a:latin typeface="Calibri" pitchFamily="34" charset="0"/>
                <a:cs typeface="B Nazanin" pitchFamily="2" charset="-78"/>
              </a:rPr>
              <a:t>تنفر</a:t>
            </a:r>
            <a:endParaRPr lang="en-US" sz="2800" b="1" dirty="0">
              <a:solidFill>
                <a:srgbClr val="000099"/>
              </a:solidFill>
              <a:latin typeface="Calibri" pitchFamily="34" charset="0"/>
              <a:cs typeface="Calibri" pitchFamily="34" charset="0"/>
            </a:endParaRPr>
          </a:p>
          <a:p>
            <a:pPr>
              <a:lnSpc>
                <a:spcPct val="115000"/>
              </a:lnSpc>
              <a:spcAft>
                <a:spcPts val="1000"/>
              </a:spcAft>
            </a:pPr>
            <a:r>
              <a:rPr lang="fa-IR" sz="2800" b="1" dirty="0">
                <a:solidFill>
                  <a:srgbClr val="000099"/>
                </a:solidFill>
                <a:latin typeface="Calibri" pitchFamily="34" charset="0"/>
                <a:ea typeface="Calibri" pitchFamily="34" charset="0"/>
                <a:cs typeface="B Nazanin" pitchFamily="2" charset="-78"/>
              </a:rPr>
              <a:t>ملامت و </a:t>
            </a:r>
            <a:r>
              <a:rPr lang="fa-IR" sz="2800" b="1" dirty="0" smtClean="0">
                <a:solidFill>
                  <a:srgbClr val="000099"/>
                </a:solidFill>
                <a:latin typeface="Calibri" pitchFamily="34" charset="0"/>
                <a:ea typeface="Calibri" pitchFamily="34" charset="0"/>
                <a:cs typeface="B Nazanin" pitchFamily="2" charset="-78"/>
              </a:rPr>
              <a:t>نکوهش</a:t>
            </a:r>
            <a:endParaRPr lang="en-US" sz="2800" b="1" dirty="0">
              <a:solidFill>
                <a:srgbClr val="000099"/>
              </a:solidFill>
              <a:latin typeface="Calibri" pitchFamily="34" charset="0"/>
              <a:cs typeface="Calibri" pitchFamily="34" charset="0"/>
            </a:endParaRPr>
          </a:p>
          <a:p>
            <a:pPr>
              <a:lnSpc>
                <a:spcPct val="115000"/>
              </a:lnSpc>
              <a:spcAft>
                <a:spcPts val="1000"/>
              </a:spcAft>
            </a:pPr>
            <a:r>
              <a:rPr lang="fa-IR" sz="2800" b="1" dirty="0">
                <a:solidFill>
                  <a:srgbClr val="000099"/>
                </a:solidFill>
                <a:latin typeface="Calibri" pitchFamily="34" charset="0"/>
                <a:cs typeface="B Nazanin" pitchFamily="2" charset="-78"/>
              </a:rPr>
              <a:t>جدال </a:t>
            </a:r>
            <a:r>
              <a:rPr lang="fa-IR" sz="2800" b="1" dirty="0" smtClean="0">
                <a:solidFill>
                  <a:srgbClr val="000099"/>
                </a:solidFill>
                <a:latin typeface="Calibri" pitchFamily="34" charset="0"/>
                <a:cs typeface="B Nazanin" pitchFamily="2" charset="-78"/>
              </a:rPr>
              <a:t>احسن</a:t>
            </a:r>
            <a:endParaRPr lang="en-US" sz="2800" b="1" dirty="0">
              <a:solidFill>
                <a:srgbClr val="000099"/>
              </a:solidFill>
              <a:latin typeface="Calibri" pitchFamily="34" charset="0"/>
              <a:cs typeface="Calibri" pitchFamily="34" charset="0"/>
            </a:endParaRPr>
          </a:p>
          <a:p>
            <a:pPr>
              <a:lnSpc>
                <a:spcPct val="115000"/>
              </a:lnSpc>
              <a:spcAft>
                <a:spcPts val="1000"/>
              </a:spcAft>
            </a:pPr>
            <a:r>
              <a:rPr lang="fa-IR" sz="2800" b="1" dirty="0">
                <a:solidFill>
                  <a:srgbClr val="000099"/>
                </a:solidFill>
                <a:latin typeface="Calibri" pitchFamily="34" charset="0"/>
                <a:cs typeface="B Nazanin" pitchFamily="2" charset="-78"/>
              </a:rPr>
              <a:t>تمثیل و </a:t>
            </a:r>
            <a:r>
              <a:rPr lang="fa-IR" sz="2800" b="1" dirty="0" smtClean="0">
                <a:solidFill>
                  <a:srgbClr val="000099"/>
                </a:solidFill>
                <a:latin typeface="Calibri" pitchFamily="34" charset="0"/>
                <a:cs typeface="B Nazanin" pitchFamily="2" charset="-78"/>
              </a:rPr>
              <a:t>تشبیه</a:t>
            </a:r>
            <a:endParaRPr lang="en-US" sz="2800" b="1" dirty="0">
              <a:solidFill>
                <a:srgbClr val="000099"/>
              </a:solidFill>
              <a:latin typeface="Calibri" pitchFamily="34" charset="0"/>
              <a:cs typeface="Calibri" pitchFamily="34" charset="0"/>
            </a:endParaRPr>
          </a:p>
          <a:p>
            <a:pPr>
              <a:lnSpc>
                <a:spcPct val="115000"/>
              </a:lnSpc>
              <a:spcAft>
                <a:spcPts val="1000"/>
              </a:spcAft>
            </a:pPr>
            <a:r>
              <a:rPr lang="fa-IR" sz="2800" b="1" dirty="0">
                <a:solidFill>
                  <a:srgbClr val="000099"/>
                </a:solidFill>
                <a:latin typeface="Calibri" pitchFamily="34" charset="0"/>
                <a:cs typeface="B Nazanin" pitchFamily="2" charset="-78"/>
              </a:rPr>
              <a:t>روش سوالی و </a:t>
            </a:r>
            <a:r>
              <a:rPr lang="fa-IR" sz="2800" b="1" dirty="0" smtClean="0">
                <a:solidFill>
                  <a:srgbClr val="000099"/>
                </a:solidFill>
                <a:latin typeface="Calibri" pitchFamily="34" charset="0"/>
                <a:cs typeface="B Nazanin" pitchFamily="2" charset="-78"/>
              </a:rPr>
              <a:t>استفهامی</a:t>
            </a:r>
            <a:endParaRPr lang="en-US" sz="2800" b="1" dirty="0" smtClean="0">
              <a:solidFill>
                <a:srgbClr val="000099"/>
              </a:solidFill>
              <a:latin typeface="Calibri" pitchFamily="34" charset="0"/>
              <a:cs typeface="Calibri" pitchFamily="34" charset="0"/>
            </a:endParaRPr>
          </a:p>
          <a:p>
            <a:pPr>
              <a:lnSpc>
                <a:spcPct val="115000"/>
              </a:lnSpc>
              <a:spcAft>
                <a:spcPts val="1000"/>
              </a:spcAft>
            </a:pPr>
            <a:r>
              <a:rPr lang="fa-IR" sz="2800" b="1" dirty="0" smtClean="0">
                <a:solidFill>
                  <a:srgbClr val="000099"/>
                </a:solidFill>
                <a:latin typeface="Calibri" pitchFamily="34" charset="0"/>
                <a:cs typeface="B Nazanin" pitchFamily="2" charset="-78"/>
              </a:rPr>
              <a:t>غیر مستقیم</a:t>
            </a:r>
            <a:endParaRPr lang="en-US" sz="2800" b="1" dirty="0" smtClean="0">
              <a:solidFill>
                <a:srgbClr val="000099"/>
              </a:solidFill>
              <a:latin typeface="Calibri" pitchFamily="34" charset="0"/>
              <a:cs typeface="Calibri" pitchFamily="34" charset="0"/>
            </a:endParaRPr>
          </a:p>
          <a:p>
            <a:pPr>
              <a:lnSpc>
                <a:spcPct val="115000"/>
              </a:lnSpc>
              <a:spcAft>
                <a:spcPts val="1000"/>
              </a:spcAft>
            </a:pPr>
            <a:r>
              <a:rPr lang="fa-IR" sz="2800" b="1" dirty="0" smtClean="0">
                <a:solidFill>
                  <a:srgbClr val="000099"/>
                </a:solidFill>
                <a:latin typeface="Calibri" pitchFamily="34" charset="0"/>
                <a:cs typeface="B Nazanin" pitchFamily="2" charset="-78"/>
              </a:rPr>
              <a:t>وعده </a:t>
            </a:r>
            <a:r>
              <a:rPr lang="fa-IR" sz="2800" b="1" dirty="0">
                <a:solidFill>
                  <a:srgbClr val="000099"/>
                </a:solidFill>
                <a:latin typeface="Calibri" pitchFamily="34" charset="0"/>
                <a:cs typeface="B Nazanin" pitchFamily="2" charset="-78"/>
              </a:rPr>
              <a:t>و وعیدهای </a:t>
            </a:r>
            <a:r>
              <a:rPr lang="fa-IR" sz="2800" b="1" dirty="0" smtClean="0">
                <a:solidFill>
                  <a:srgbClr val="000099"/>
                </a:solidFill>
                <a:latin typeface="Calibri" pitchFamily="34" charset="0"/>
                <a:cs typeface="B Nazanin" pitchFamily="2" charset="-78"/>
              </a:rPr>
              <a:t>الهی </a:t>
            </a:r>
            <a:endParaRPr lang="en-US" sz="2800" b="1" dirty="0">
              <a:solidFill>
                <a:srgbClr val="000099"/>
              </a:solidFill>
              <a:latin typeface="Calibri" pitchFamily="34" charset="0"/>
              <a:cs typeface="Calibri" pitchFamily="34" charset="0"/>
            </a:endParaRPr>
          </a:p>
          <a:p>
            <a:pPr>
              <a:lnSpc>
                <a:spcPct val="115000"/>
              </a:lnSpc>
              <a:spcAft>
                <a:spcPts val="1000"/>
              </a:spcAft>
            </a:pPr>
            <a:r>
              <a:rPr lang="fa-IR" sz="2800" b="1" dirty="0">
                <a:solidFill>
                  <a:srgbClr val="000099"/>
                </a:solidFill>
                <a:latin typeface="Calibri" pitchFamily="34" charset="0"/>
                <a:cs typeface="B Nazanin" pitchFamily="2" charset="-78"/>
              </a:rPr>
              <a:t>بیان منافع و </a:t>
            </a:r>
            <a:r>
              <a:rPr lang="fa-IR" sz="2800" b="1" dirty="0" smtClean="0">
                <a:solidFill>
                  <a:srgbClr val="000099"/>
                </a:solidFill>
                <a:latin typeface="Calibri" pitchFamily="34" charset="0"/>
                <a:cs typeface="B Nazanin" pitchFamily="2" charset="-78"/>
              </a:rPr>
              <a:t>ضررها</a:t>
            </a:r>
            <a:endParaRPr lang="en-US" sz="2800" b="1" dirty="0">
              <a:solidFill>
                <a:srgbClr val="000099"/>
              </a:solidFill>
              <a:latin typeface="Calibri" pitchFamily="34" charset="0"/>
              <a:cs typeface="Calibri" pitchFamily="34" charset="0"/>
            </a:endParaRPr>
          </a:p>
        </p:txBody>
      </p:sp>
      <p:sp>
        <p:nvSpPr>
          <p:cNvPr id="5" name="Rectangle 16"/>
          <p:cNvSpPr>
            <a:spLocks noChangeArrowheads="1"/>
          </p:cNvSpPr>
          <p:nvPr/>
        </p:nvSpPr>
        <p:spPr bwMode="auto">
          <a:xfrm>
            <a:off x="152400" y="1143000"/>
            <a:ext cx="4800600" cy="5427127"/>
          </a:xfrm>
          <a:prstGeom prst="rect">
            <a:avLst/>
          </a:prstGeom>
          <a:noFill/>
          <a:ln w="9525">
            <a:noFill/>
            <a:miter lim="800000"/>
            <a:headEnd/>
            <a:tailEnd/>
          </a:ln>
        </p:spPr>
        <p:txBody>
          <a:bodyPr wrap="square" anchor="ctr">
            <a:spAutoFit/>
          </a:bodyPr>
          <a:lstStyle/>
          <a:p>
            <a:r>
              <a:rPr lang="fa-IR" sz="2800" b="1" dirty="0" smtClean="0">
                <a:solidFill>
                  <a:srgbClr val="000099"/>
                </a:solidFill>
                <a:latin typeface="B Nazanin" pitchFamily="2" charset="-78"/>
                <a:cs typeface="B Nazanin" pitchFamily="2" charset="-78"/>
              </a:rPr>
              <a:t>انتقاد </a:t>
            </a:r>
            <a:r>
              <a:rPr lang="fa-IR" sz="2800" b="1" dirty="0">
                <a:solidFill>
                  <a:srgbClr val="000099"/>
                </a:solidFill>
                <a:latin typeface="B Nazanin" pitchFamily="2" charset="-78"/>
                <a:cs typeface="B Nazanin" pitchFamily="2" charset="-78"/>
              </a:rPr>
              <a:t>از کار نه </a:t>
            </a:r>
            <a:r>
              <a:rPr lang="fa-IR" sz="2800" b="1" dirty="0" smtClean="0">
                <a:solidFill>
                  <a:srgbClr val="000099"/>
                </a:solidFill>
                <a:latin typeface="B Nazanin" pitchFamily="2" charset="-78"/>
                <a:cs typeface="B Nazanin" pitchFamily="2" charset="-78"/>
              </a:rPr>
              <a:t>شخص</a:t>
            </a:r>
            <a:endParaRPr lang="en-US" sz="2800" b="1" dirty="0">
              <a:solidFill>
                <a:srgbClr val="000099"/>
              </a:solidFill>
              <a:latin typeface="Calibri" pitchFamily="34" charset="0"/>
              <a:cs typeface="B Nazanin" pitchFamily="2" charset="-78"/>
            </a:endParaRPr>
          </a:p>
          <a:p>
            <a:pPr>
              <a:spcAft>
                <a:spcPts val="1000"/>
              </a:spcAft>
            </a:pPr>
            <a:r>
              <a:rPr lang="fa-IR" sz="2800" b="1" dirty="0">
                <a:solidFill>
                  <a:srgbClr val="000099"/>
                </a:solidFill>
                <a:latin typeface="Calibri" pitchFamily="34" charset="0"/>
                <a:cs typeface="B Nazanin" pitchFamily="2" charset="-78"/>
              </a:rPr>
              <a:t>ایجاد درد و </a:t>
            </a:r>
            <a:r>
              <a:rPr lang="fa-IR" sz="2800" b="1" dirty="0" smtClean="0">
                <a:solidFill>
                  <a:srgbClr val="000099"/>
                </a:solidFill>
                <a:latin typeface="Calibri" pitchFamily="34" charset="0"/>
                <a:cs typeface="B Nazanin" pitchFamily="2" charset="-78"/>
              </a:rPr>
              <a:t>احساس</a:t>
            </a:r>
            <a:endParaRPr lang="en-US" sz="2800" b="1" dirty="0">
              <a:solidFill>
                <a:srgbClr val="000099"/>
              </a:solidFill>
              <a:latin typeface="Calibri" pitchFamily="34" charset="0"/>
              <a:cs typeface="B Nazanin" pitchFamily="2" charset="-78"/>
            </a:endParaRPr>
          </a:p>
          <a:p>
            <a:pPr>
              <a:spcAft>
                <a:spcPts val="1000"/>
              </a:spcAft>
            </a:pPr>
            <a:r>
              <a:rPr lang="fa-IR" sz="2800" b="1" dirty="0">
                <a:solidFill>
                  <a:srgbClr val="000099"/>
                </a:solidFill>
                <a:latin typeface="Calibri" pitchFamily="34" charset="0"/>
                <a:cs typeface="B Nazanin" pitchFamily="2" charset="-78"/>
              </a:rPr>
              <a:t>امید دادن و بازسازی </a:t>
            </a:r>
            <a:r>
              <a:rPr lang="fa-IR" sz="2800" b="1" dirty="0" smtClean="0">
                <a:solidFill>
                  <a:srgbClr val="000099"/>
                </a:solidFill>
                <a:latin typeface="Calibri" pitchFamily="34" charset="0"/>
                <a:cs typeface="B Nazanin" pitchFamily="2" charset="-78"/>
              </a:rPr>
              <a:t>روانی</a:t>
            </a:r>
            <a:endParaRPr lang="en-US" sz="2800" b="1" dirty="0">
              <a:solidFill>
                <a:srgbClr val="000099"/>
              </a:solidFill>
              <a:latin typeface="Calibri" pitchFamily="34" charset="0"/>
              <a:cs typeface="B Nazanin" pitchFamily="2" charset="-78"/>
            </a:endParaRPr>
          </a:p>
          <a:p>
            <a:pPr algn="justLow">
              <a:spcAft>
                <a:spcPts val="1000"/>
              </a:spcAft>
            </a:pPr>
            <a:r>
              <a:rPr lang="fa-IR" sz="2800" b="1" dirty="0" smtClean="0">
                <a:solidFill>
                  <a:srgbClr val="000099"/>
                </a:solidFill>
                <a:latin typeface="Calibri" pitchFamily="34" charset="0"/>
                <a:cs typeface="B Nazanin" pitchFamily="2" charset="-78"/>
              </a:rPr>
              <a:t>مماشات </a:t>
            </a:r>
            <a:r>
              <a:rPr lang="fa-IR" sz="2800" b="1" dirty="0">
                <a:solidFill>
                  <a:srgbClr val="000099"/>
                </a:solidFill>
                <a:latin typeface="Calibri" pitchFamily="34" charset="0"/>
                <a:cs typeface="B Nazanin" pitchFamily="2" charset="-78"/>
              </a:rPr>
              <a:t>و </a:t>
            </a:r>
            <a:r>
              <a:rPr lang="fa-IR" sz="2800" b="1" dirty="0" smtClean="0">
                <a:solidFill>
                  <a:srgbClr val="000099"/>
                </a:solidFill>
                <a:latin typeface="Calibri" pitchFamily="34" charset="0"/>
                <a:cs typeface="B Nazanin" pitchFamily="2" charset="-78"/>
              </a:rPr>
              <a:t>تدریج</a:t>
            </a:r>
            <a:endParaRPr lang="en-US" sz="2800" b="1" dirty="0">
              <a:solidFill>
                <a:srgbClr val="000099"/>
              </a:solidFill>
              <a:latin typeface="Calibri" pitchFamily="34" charset="0"/>
              <a:cs typeface="B Nazanin" pitchFamily="2" charset="-78"/>
            </a:endParaRPr>
          </a:p>
          <a:p>
            <a:pPr algn="justLow">
              <a:spcAft>
                <a:spcPts val="1000"/>
              </a:spcAft>
            </a:pPr>
            <a:r>
              <a:rPr lang="fa-IR" sz="2800" b="1" dirty="0" smtClean="0">
                <a:solidFill>
                  <a:srgbClr val="000099"/>
                </a:solidFill>
                <a:latin typeface="Calibri" pitchFamily="34" charset="0"/>
                <a:cs typeface="B Nazanin" pitchFamily="2" charset="-78"/>
              </a:rPr>
              <a:t>تحریک عواطف</a:t>
            </a:r>
            <a:endParaRPr lang="en-US" sz="2800" b="1" dirty="0">
              <a:solidFill>
                <a:srgbClr val="000099"/>
              </a:solidFill>
              <a:latin typeface="Calibri" pitchFamily="34" charset="0"/>
              <a:cs typeface="B Nazanin" pitchFamily="2" charset="-78"/>
            </a:endParaRPr>
          </a:p>
          <a:p>
            <a:pPr algn="justLow">
              <a:spcAft>
                <a:spcPts val="1000"/>
              </a:spcAft>
            </a:pPr>
            <a:r>
              <a:rPr lang="fa-IR" sz="2800" b="1" dirty="0" smtClean="0">
                <a:solidFill>
                  <a:srgbClr val="000099"/>
                </a:solidFill>
                <a:latin typeface="Calibri" pitchFamily="34" charset="0"/>
                <a:cs typeface="B Nazanin" pitchFamily="2" charset="-78"/>
              </a:rPr>
              <a:t>آسان سازی</a:t>
            </a:r>
            <a:endParaRPr lang="en-US" sz="2800" b="1" dirty="0">
              <a:solidFill>
                <a:srgbClr val="000099"/>
              </a:solidFill>
              <a:latin typeface="Calibri" pitchFamily="34" charset="0"/>
              <a:cs typeface="B Nazanin" pitchFamily="2" charset="-78"/>
            </a:endParaRPr>
          </a:p>
          <a:p>
            <a:pPr>
              <a:spcAft>
                <a:spcPts val="1000"/>
              </a:spcAft>
            </a:pPr>
            <a:r>
              <a:rPr lang="fa-IR" sz="2800" b="1" dirty="0">
                <a:solidFill>
                  <a:srgbClr val="000099"/>
                </a:solidFill>
                <a:latin typeface="Calibri" pitchFamily="34" charset="0"/>
                <a:cs typeface="B Nazanin" pitchFamily="2" charset="-78"/>
              </a:rPr>
              <a:t>مدل تایید و سپس </a:t>
            </a:r>
            <a:r>
              <a:rPr lang="fa-IR" sz="2800" b="1" dirty="0" smtClean="0">
                <a:solidFill>
                  <a:srgbClr val="000099"/>
                </a:solidFill>
                <a:latin typeface="Calibri" pitchFamily="34" charset="0"/>
                <a:cs typeface="B Nazanin" pitchFamily="2" charset="-78"/>
              </a:rPr>
              <a:t>تغییر</a:t>
            </a:r>
            <a:endParaRPr lang="en-US" sz="2800" b="1" dirty="0">
              <a:solidFill>
                <a:srgbClr val="000099"/>
              </a:solidFill>
              <a:latin typeface="Calibri" pitchFamily="34" charset="0"/>
              <a:cs typeface="B Nazanin" pitchFamily="2" charset="-78"/>
            </a:endParaRPr>
          </a:p>
          <a:p>
            <a:pPr>
              <a:spcAft>
                <a:spcPts val="1000"/>
              </a:spcAft>
            </a:pPr>
            <a:r>
              <a:rPr lang="fa-IR" sz="2800" b="1" dirty="0" smtClean="0">
                <a:solidFill>
                  <a:srgbClr val="000099"/>
                </a:solidFill>
                <a:latin typeface="Calibri" pitchFamily="34" charset="0"/>
                <a:cs typeface="B Nazanin" pitchFamily="2" charset="-78"/>
              </a:rPr>
              <a:t>شفافیت </a:t>
            </a:r>
            <a:r>
              <a:rPr lang="fa-IR" sz="2800" b="1" dirty="0">
                <a:solidFill>
                  <a:srgbClr val="000099"/>
                </a:solidFill>
                <a:latin typeface="Calibri" pitchFamily="34" charset="0"/>
                <a:cs typeface="B Nazanin" pitchFamily="2" charset="-78"/>
              </a:rPr>
              <a:t>و رسائی </a:t>
            </a:r>
            <a:r>
              <a:rPr lang="fa-IR" sz="2800" b="1" dirty="0" smtClean="0">
                <a:solidFill>
                  <a:srgbClr val="000099"/>
                </a:solidFill>
                <a:latin typeface="Calibri" pitchFamily="34" charset="0"/>
                <a:cs typeface="B Nazanin" pitchFamily="2" charset="-78"/>
              </a:rPr>
              <a:t>بیان</a:t>
            </a:r>
            <a:endParaRPr lang="en-US" sz="2800" b="1" dirty="0">
              <a:solidFill>
                <a:srgbClr val="000099"/>
              </a:solidFill>
              <a:latin typeface="Calibri" pitchFamily="34" charset="0"/>
              <a:cs typeface="B Nazanin" pitchFamily="2" charset="-78"/>
            </a:endParaRPr>
          </a:p>
          <a:p>
            <a:pPr algn="justLow">
              <a:spcAft>
                <a:spcPts val="1000"/>
              </a:spcAft>
            </a:pPr>
            <a:r>
              <a:rPr lang="fa-IR" sz="2800" b="1" dirty="0" smtClean="0">
                <a:solidFill>
                  <a:srgbClr val="000099"/>
                </a:solidFill>
                <a:latin typeface="Calibri" pitchFamily="34" charset="0"/>
                <a:cs typeface="B Nazanin" pitchFamily="2" charset="-78"/>
              </a:rPr>
              <a:t>زیبایی </a:t>
            </a:r>
            <a:r>
              <a:rPr lang="fa-IR" sz="2800" b="1" dirty="0">
                <a:solidFill>
                  <a:srgbClr val="000099"/>
                </a:solidFill>
                <a:latin typeface="Calibri" pitchFamily="34" charset="0"/>
                <a:cs typeface="B Nazanin" pitchFamily="2" charset="-78"/>
              </a:rPr>
              <a:t>بیان و </a:t>
            </a:r>
            <a:r>
              <a:rPr lang="fa-IR" sz="2800" b="1" dirty="0" smtClean="0">
                <a:solidFill>
                  <a:srgbClr val="000099"/>
                </a:solidFill>
                <a:latin typeface="Calibri" pitchFamily="34" charset="0"/>
                <a:cs typeface="B Nazanin" pitchFamily="2" charset="-78"/>
              </a:rPr>
              <a:t>سخن</a:t>
            </a:r>
            <a:endParaRPr lang="en-US" sz="2800" b="1" dirty="0">
              <a:solidFill>
                <a:srgbClr val="000099"/>
              </a:solidFill>
              <a:latin typeface="Calibri" pitchFamily="34" charset="0"/>
              <a:cs typeface="B Nazanin" pitchFamily="2" charset="-78"/>
            </a:endParaRPr>
          </a:p>
          <a:p>
            <a:pPr algn="justLow">
              <a:spcAft>
                <a:spcPts val="1000"/>
              </a:spcAft>
            </a:pPr>
            <a:r>
              <a:rPr lang="fa-IR" sz="2800" b="1" dirty="0" smtClean="0">
                <a:solidFill>
                  <a:srgbClr val="000099"/>
                </a:solidFill>
                <a:latin typeface="Calibri" pitchFamily="34" charset="0"/>
                <a:cs typeface="B Nazanin" pitchFamily="2" charset="-78"/>
              </a:rPr>
              <a:t>ایجاد </a:t>
            </a:r>
            <a:r>
              <a:rPr lang="fa-IR" sz="2800" b="1" dirty="0">
                <a:solidFill>
                  <a:srgbClr val="000099"/>
                </a:solidFill>
                <a:latin typeface="Calibri" pitchFamily="34" charset="0"/>
                <a:cs typeface="B Nazanin" pitchFamily="2" charset="-78"/>
              </a:rPr>
              <a:t>ارتباط و </a:t>
            </a:r>
            <a:r>
              <a:rPr lang="fa-IR" sz="2800" b="1" dirty="0" smtClean="0">
                <a:solidFill>
                  <a:srgbClr val="000099"/>
                </a:solidFill>
                <a:latin typeface="Calibri" pitchFamily="34" charset="0"/>
                <a:cs typeface="B Nazanin" pitchFamily="2" charset="-78"/>
              </a:rPr>
              <a:t>محبت</a:t>
            </a:r>
            <a:endParaRPr lang="fa-IR" sz="3200" b="1" dirty="0">
              <a:solidFill>
                <a:srgbClr val="000099"/>
              </a:solidFill>
              <a:cs typeface="B Nazanin" pitchFamily="2" charset="-78"/>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228600" y="228600"/>
            <a:ext cx="8763000" cy="64017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defRPr/>
            </a:pPr>
            <a:r>
              <a:rPr lang="fa-IR" altLang="en-US" sz="3600" b="1" dirty="0" smtClean="0">
                <a:solidFill>
                  <a:srgbClr val="C00000"/>
                </a:solidFill>
                <a:cs typeface="B Titr" pitchFamily="2" charset="-78"/>
              </a:rPr>
              <a:t>3- شیوه های امر به معروف و نهی از منکر یدی</a:t>
            </a:r>
            <a:r>
              <a:rPr lang="en-US" altLang="en-US" sz="3200" dirty="0" smtClean="0">
                <a:solidFill>
                  <a:srgbClr val="C00000"/>
                </a:solidFill>
              </a:rPr>
              <a:t> </a:t>
            </a:r>
            <a:endParaRPr lang="fa-IR" altLang="en-US" sz="3200" dirty="0" smtClean="0">
              <a:solidFill>
                <a:srgbClr val="C00000"/>
              </a:solidFill>
            </a:endParaRPr>
          </a:p>
          <a:p>
            <a:pPr algn="ctr" eaLnBrk="1" hangingPunct="1">
              <a:defRPr/>
            </a:pPr>
            <a:endParaRPr lang="en-US" altLang="en-US" sz="1400" dirty="0" smtClean="0">
              <a:solidFill>
                <a:srgbClr val="C00000"/>
              </a:solidFill>
            </a:endParaRPr>
          </a:p>
          <a:p>
            <a:pPr algn="ctr" eaLnBrk="1" hangingPunct="1">
              <a:defRPr/>
            </a:pPr>
            <a:r>
              <a:rPr lang="fa-IR" altLang="en-US" sz="2000" dirty="0" smtClean="0">
                <a:cs typeface="B Jadid" pitchFamily="2" charset="-78"/>
              </a:rPr>
              <a:t>تذکر: این مرتبه و مرحله امر به معروف و نهی از منکر عمدتاً به حکومت اختصاص دارد</a:t>
            </a:r>
            <a:r>
              <a:rPr lang="en-US" altLang="en-US" sz="2000" dirty="0" smtClean="0"/>
              <a:t>.</a:t>
            </a:r>
          </a:p>
          <a:p>
            <a:pPr algn="ctr" eaLnBrk="1" hangingPunct="1">
              <a:defRPr/>
            </a:pPr>
            <a:endParaRPr lang="fa-IR" altLang="en-US" sz="2000" b="1" dirty="0" smtClean="0">
              <a:solidFill>
                <a:srgbClr val="92D050"/>
              </a:solidFill>
              <a:cs typeface="B Titr" pitchFamily="2" charset="-78"/>
            </a:endParaRPr>
          </a:p>
          <a:p>
            <a:pPr marL="342900" indent="-342900" algn="just">
              <a:buFont typeface="Wingdings" pitchFamily="2" charset="2"/>
              <a:buChar char="§"/>
              <a:defRPr/>
            </a:pPr>
            <a:r>
              <a:rPr lang="fa-IR" sz="3200" b="1" dirty="0" smtClean="0">
                <a:solidFill>
                  <a:srgbClr val="000099"/>
                </a:solidFill>
                <a:latin typeface="Calibri"/>
                <a:ea typeface="Calibri"/>
                <a:cs typeface="B Nazanin" pitchFamily="2" charset="-78"/>
              </a:rPr>
              <a:t> قاطعیت در اجرای قانون</a:t>
            </a:r>
            <a:endParaRPr lang="en-US" sz="3200" dirty="0" smtClean="0">
              <a:solidFill>
                <a:srgbClr val="000099"/>
              </a:solidFill>
              <a:cs typeface="B Nazanin" pitchFamily="2" charset="-78"/>
            </a:endParaRPr>
          </a:p>
          <a:p>
            <a:pPr marL="342900" indent="-342900" algn="just">
              <a:buFont typeface="Wingdings" pitchFamily="2" charset="2"/>
              <a:buChar char="§"/>
              <a:defRPr/>
            </a:pPr>
            <a:r>
              <a:rPr lang="fa-IR" sz="3200" b="1" dirty="0" smtClean="0">
                <a:solidFill>
                  <a:srgbClr val="000099"/>
                </a:solidFill>
                <a:latin typeface="Calibri"/>
                <a:ea typeface="Calibri"/>
                <a:cs typeface="B Nazanin" pitchFamily="2" charset="-78"/>
              </a:rPr>
              <a:t>رعایت اصل شایسته سالاری</a:t>
            </a:r>
            <a:endParaRPr lang="en-US" sz="3200" dirty="0" smtClean="0">
              <a:solidFill>
                <a:srgbClr val="000099"/>
              </a:solidFill>
              <a:cs typeface="B Nazanin" pitchFamily="2" charset="-78"/>
            </a:endParaRPr>
          </a:p>
          <a:p>
            <a:pPr marL="342900" indent="-342900" algn="just">
              <a:buFont typeface="Wingdings" pitchFamily="2" charset="2"/>
              <a:buChar char="§"/>
              <a:defRPr/>
            </a:pPr>
            <a:r>
              <a:rPr lang="fa-IR" sz="3200" b="1" dirty="0" smtClean="0">
                <a:solidFill>
                  <a:srgbClr val="000099"/>
                </a:solidFill>
                <a:latin typeface="Calibri"/>
                <a:ea typeface="Calibri"/>
                <a:cs typeface="B Nazanin" pitchFamily="2" charset="-78"/>
              </a:rPr>
              <a:t>اشراف </a:t>
            </a:r>
            <a:r>
              <a:rPr lang="fa-IR" sz="3200" b="1" dirty="0" err="1" smtClean="0">
                <a:solidFill>
                  <a:srgbClr val="000099"/>
                </a:solidFill>
                <a:latin typeface="Calibri"/>
                <a:ea typeface="Calibri"/>
                <a:cs typeface="B Nazanin" pitchFamily="2" charset="-78"/>
              </a:rPr>
              <a:t>اطّلاعاتی</a:t>
            </a:r>
            <a:endParaRPr lang="en-US" sz="3200" dirty="0" smtClean="0">
              <a:solidFill>
                <a:srgbClr val="000099"/>
              </a:solidFill>
              <a:cs typeface="B Nazanin" pitchFamily="2" charset="-78"/>
            </a:endParaRPr>
          </a:p>
          <a:p>
            <a:pPr marL="342900" indent="-342900" algn="just">
              <a:buFont typeface="Wingdings" pitchFamily="2" charset="2"/>
              <a:buChar char="§"/>
              <a:defRPr/>
            </a:pPr>
            <a:r>
              <a:rPr lang="fa-IR" sz="3200" b="1" dirty="0" smtClean="0">
                <a:solidFill>
                  <a:srgbClr val="000099"/>
                </a:solidFill>
                <a:latin typeface="Calibri"/>
                <a:ea typeface="Calibri"/>
                <a:cs typeface="B Nazanin" pitchFamily="2" charset="-78"/>
              </a:rPr>
              <a:t>اهتمام به مسائل خانوادگی</a:t>
            </a:r>
            <a:endParaRPr lang="en-US" sz="3200" dirty="0" smtClean="0">
              <a:solidFill>
                <a:srgbClr val="000099"/>
              </a:solidFill>
              <a:cs typeface="B Nazanin" pitchFamily="2" charset="-78"/>
            </a:endParaRPr>
          </a:p>
          <a:p>
            <a:pPr marL="342900" indent="-342900" algn="just">
              <a:buFont typeface="Wingdings" pitchFamily="2" charset="2"/>
              <a:buChar char="§"/>
              <a:defRPr/>
            </a:pPr>
            <a:r>
              <a:rPr lang="fa-IR" sz="3200" b="1" dirty="0" smtClean="0">
                <a:solidFill>
                  <a:srgbClr val="000099"/>
                </a:solidFill>
                <a:latin typeface="Calibri"/>
                <a:ea typeface="Calibri"/>
                <a:cs typeface="B Nazanin" pitchFamily="2" charset="-78"/>
              </a:rPr>
              <a:t>تشویق ضابطه­مند</a:t>
            </a:r>
            <a:endParaRPr lang="en-US" sz="3200" dirty="0" smtClean="0">
              <a:solidFill>
                <a:srgbClr val="000099"/>
              </a:solidFill>
              <a:cs typeface="B Nazanin" pitchFamily="2" charset="-78"/>
            </a:endParaRPr>
          </a:p>
          <a:p>
            <a:pPr marL="342900" indent="-342900" algn="just">
              <a:buFont typeface="Wingdings" pitchFamily="2" charset="2"/>
              <a:buChar char="§"/>
              <a:defRPr/>
            </a:pPr>
            <a:r>
              <a:rPr lang="fa-IR" sz="3200" b="1" dirty="0" smtClean="0">
                <a:solidFill>
                  <a:srgbClr val="000099"/>
                </a:solidFill>
                <a:latin typeface="Calibri"/>
                <a:ea typeface="Calibri"/>
                <a:cs typeface="B Nazanin" pitchFamily="2" charset="-78"/>
              </a:rPr>
              <a:t>مدیریت زمان</a:t>
            </a:r>
            <a:endParaRPr lang="en-US" sz="3200" dirty="0" smtClean="0">
              <a:solidFill>
                <a:srgbClr val="000099"/>
              </a:solidFill>
              <a:cs typeface="B Nazanin" pitchFamily="2" charset="-78"/>
            </a:endParaRPr>
          </a:p>
          <a:p>
            <a:pPr marL="342900" indent="-342900" algn="just">
              <a:buFont typeface="Wingdings" pitchFamily="2" charset="2"/>
              <a:buChar char="§"/>
              <a:defRPr/>
            </a:pPr>
            <a:r>
              <a:rPr lang="fa-IR" sz="3200" b="1" dirty="0" smtClean="0">
                <a:solidFill>
                  <a:srgbClr val="000099"/>
                </a:solidFill>
                <a:latin typeface="Calibri"/>
                <a:ea typeface="Calibri"/>
                <a:cs typeface="B Nazanin" pitchFamily="2" charset="-78"/>
              </a:rPr>
              <a:t>فضا‌های مجازی</a:t>
            </a:r>
            <a:endParaRPr lang="en-US" sz="3200" dirty="0" smtClean="0">
              <a:solidFill>
                <a:srgbClr val="000099"/>
              </a:solidFill>
              <a:cs typeface="B Nazanin" pitchFamily="2" charset="-78"/>
            </a:endParaRPr>
          </a:p>
          <a:p>
            <a:pPr marL="342900" indent="-342900" algn="just">
              <a:buFont typeface="Wingdings" pitchFamily="2" charset="2"/>
              <a:buChar char="§"/>
              <a:defRPr/>
            </a:pPr>
            <a:r>
              <a:rPr lang="fa-IR" sz="3200" b="1" dirty="0" smtClean="0">
                <a:solidFill>
                  <a:srgbClr val="000099"/>
                </a:solidFill>
                <a:latin typeface="Calibri"/>
                <a:ea typeface="Calibri"/>
                <a:cs typeface="B Nazanin" pitchFamily="2" charset="-78"/>
              </a:rPr>
              <a:t>بصیرت افزایی</a:t>
            </a:r>
            <a:endParaRPr lang="en-US" sz="3200" dirty="0" smtClean="0">
              <a:solidFill>
                <a:srgbClr val="000099"/>
              </a:solidFill>
              <a:cs typeface="B Nazanin" pitchFamily="2" charset="-78"/>
            </a:endParaRPr>
          </a:p>
          <a:p>
            <a:pPr marL="342900" indent="-342900" algn="just">
              <a:buFont typeface="Wingdings" pitchFamily="2" charset="2"/>
              <a:buChar char="§"/>
              <a:defRPr/>
            </a:pPr>
            <a:r>
              <a:rPr lang="fa-IR" sz="3200" b="1" dirty="0" smtClean="0">
                <a:solidFill>
                  <a:srgbClr val="000099"/>
                </a:solidFill>
                <a:latin typeface="Calibri"/>
                <a:ea typeface="Calibri"/>
                <a:cs typeface="B Nazanin" pitchFamily="2" charset="-78"/>
              </a:rPr>
              <a:t>ارشاد و راهنمایی</a:t>
            </a:r>
            <a:endParaRPr lang="en-US" sz="3200" dirty="0" smtClean="0">
              <a:solidFill>
                <a:srgbClr val="000099"/>
              </a:solidFill>
              <a:cs typeface="B Nazanin" pitchFamily="2" charset="-78"/>
            </a:endParaRPr>
          </a:p>
          <a:p>
            <a:pPr marL="342900" indent="-342900" algn="just">
              <a:buFont typeface="Wingdings" pitchFamily="2" charset="2"/>
              <a:buChar char="§"/>
              <a:defRPr/>
            </a:pPr>
            <a:r>
              <a:rPr lang="fa-IR" sz="3200" b="1" dirty="0" smtClean="0">
                <a:solidFill>
                  <a:srgbClr val="000099"/>
                </a:solidFill>
                <a:latin typeface="Calibri"/>
                <a:ea typeface="Calibri"/>
                <a:cs typeface="B Nazanin" pitchFamily="2" charset="-78"/>
              </a:rPr>
              <a:t>زمینه سازی و فرصت آفرینی برای احیای دو فریضه بزرگ</a:t>
            </a:r>
            <a:endParaRPr lang="fa-IR" altLang="en-US" sz="3600" b="1" dirty="0" smtClean="0">
              <a:solidFill>
                <a:srgbClr val="000099"/>
              </a:solidFill>
              <a:cs typeface="B Nazanin" pitchFamily="2" charset="-78"/>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15"/>
          <p:cNvSpPr txBox="1">
            <a:spLocks noChangeArrowheads="1"/>
          </p:cNvSpPr>
          <p:nvPr/>
        </p:nvSpPr>
        <p:spPr bwMode="auto">
          <a:xfrm>
            <a:off x="228600" y="1676400"/>
            <a:ext cx="8610600" cy="2923877"/>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wrap="square">
            <a:spAutoFit/>
          </a:bodyPr>
          <a:lstStyle/>
          <a:p>
            <a:pPr algn="ctr">
              <a:spcBef>
                <a:spcPct val="50000"/>
              </a:spcBef>
              <a:defRPr/>
            </a:pPr>
            <a:r>
              <a:rPr lang="fa-IR" sz="4000" b="1" dirty="0">
                <a:solidFill>
                  <a:srgbClr val="006600"/>
                </a:solidFill>
                <a:cs typeface="B Lotus" pitchFamily="2" charset="-78"/>
              </a:rPr>
              <a:t>جهت خشنودی و تعجیل در فرج آقا امام زمان(عج)                                                  </a:t>
            </a:r>
            <a:r>
              <a:rPr lang="fa-IR" sz="3600" b="1" dirty="0" smtClean="0">
                <a:solidFill>
                  <a:srgbClr val="FF0000"/>
                </a:solidFill>
                <a:cs typeface="B Lotus" pitchFamily="2" charset="-78"/>
              </a:rPr>
              <a:t>و شادی ارواح طیبه شهدای امربه معروف و نهی از منکر</a:t>
            </a:r>
          </a:p>
          <a:p>
            <a:pPr algn="ctr">
              <a:spcBef>
                <a:spcPct val="50000"/>
              </a:spcBef>
              <a:defRPr/>
            </a:pPr>
            <a:r>
              <a:rPr lang="fa-IR" sz="7200" b="1" dirty="0" smtClean="0">
                <a:solidFill>
                  <a:srgbClr val="006600"/>
                </a:solidFill>
                <a:cs typeface="B Lotus" pitchFamily="2" charset="-78"/>
              </a:rPr>
              <a:t>«صلوات</a:t>
            </a:r>
            <a:r>
              <a:rPr lang="fa-IR" sz="7200" b="1" dirty="0">
                <a:solidFill>
                  <a:srgbClr val="006600"/>
                </a:solidFill>
                <a:cs typeface="B Lotus" pitchFamily="2" charset="-78"/>
              </a:rPr>
              <a:t>»</a:t>
            </a:r>
            <a:endParaRPr lang="en-US" sz="2800" b="1" dirty="0">
              <a:solidFill>
                <a:srgbClr val="006600"/>
              </a:solidFill>
              <a:cs typeface="B Lotus" pitchFamily="2" charset="-78"/>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609600" y="609600"/>
            <a:ext cx="7956550" cy="5324475"/>
          </a:xfrm>
          <a:prstGeom prst="rect">
            <a:avLst/>
          </a:prstGeom>
          <a:noFill/>
          <a:ln>
            <a:headEnd/>
            <a:tailEnd/>
          </a:ln>
        </p:spPr>
        <p:style>
          <a:lnRef idx="2">
            <a:schemeClr val="accent3">
              <a:shade val="50000"/>
            </a:schemeClr>
          </a:lnRef>
          <a:fillRef idx="1">
            <a:schemeClr val="accent3"/>
          </a:fillRef>
          <a:effectRef idx="0">
            <a:schemeClr val="accent3"/>
          </a:effectRef>
          <a:fontRef idx="minor">
            <a:schemeClr val="lt1"/>
          </a:fontRef>
        </p:style>
        <p:txBody>
          <a:bodyPr anchor="ctr">
            <a:spAutoFit/>
          </a:bodyPr>
          <a:lstStyle/>
          <a:p>
            <a:pPr algn="ctr">
              <a:lnSpc>
                <a:spcPct val="250000"/>
              </a:lnSpc>
              <a:defRPr/>
            </a:pPr>
            <a:r>
              <a:rPr lang="fa-IR" sz="3600" b="1" dirty="0">
                <a:solidFill>
                  <a:srgbClr val="990000"/>
                </a:solidFill>
                <a:cs typeface="B Titr" pitchFamily="2" charset="-78"/>
              </a:rPr>
              <a:t>مباحث مطرح شده در این فصل</a:t>
            </a:r>
          </a:p>
          <a:p>
            <a:pPr>
              <a:lnSpc>
                <a:spcPct val="250000"/>
              </a:lnSpc>
              <a:defRPr/>
            </a:pPr>
            <a:r>
              <a:rPr lang="fa-IR" sz="3600" b="1" dirty="0">
                <a:solidFill>
                  <a:srgbClr val="FFFF00"/>
                </a:solidFill>
                <a:cs typeface="B Titr" pitchFamily="2" charset="-78"/>
              </a:rPr>
              <a:t> </a:t>
            </a:r>
            <a:r>
              <a:rPr lang="fa-IR" sz="3200" b="1" dirty="0">
                <a:solidFill>
                  <a:srgbClr val="002060"/>
                </a:solidFill>
                <a:cs typeface="B Titr" pitchFamily="2" charset="-78"/>
              </a:rPr>
              <a:t>- نوع وجوب( کفایی یا عینی)</a:t>
            </a:r>
          </a:p>
          <a:p>
            <a:pPr>
              <a:lnSpc>
                <a:spcPct val="250000"/>
              </a:lnSpc>
              <a:buFontTx/>
              <a:buChar char="-"/>
              <a:defRPr/>
            </a:pPr>
            <a:r>
              <a:rPr lang="fa-IR" sz="3200" b="1" dirty="0">
                <a:solidFill>
                  <a:srgbClr val="002060"/>
                </a:solidFill>
                <a:cs typeface="B Titr" pitchFamily="2" charset="-78"/>
              </a:rPr>
              <a:t>ادلۀ وجوب (ادله نقلی و ادله عقلی)</a:t>
            </a:r>
          </a:p>
          <a:p>
            <a:pPr>
              <a:lnSpc>
                <a:spcPct val="250000"/>
              </a:lnSpc>
              <a:defRPr/>
            </a:pPr>
            <a:endParaRPr lang="fa-IR" sz="3200" b="1" dirty="0">
              <a:solidFill>
                <a:srgbClr val="002060"/>
              </a:solidFill>
              <a:cs typeface="B Titr" pitchFamily="2" charset="-78"/>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762000" y="838200"/>
            <a:ext cx="7956550" cy="5324535"/>
          </a:xfrm>
          <a:prstGeom prst="rect">
            <a:avLst/>
          </a:prstGeom>
          <a:noFill/>
          <a:ln w="9525">
            <a:noFill/>
            <a:miter lim="800000"/>
            <a:headEnd/>
            <a:tailEnd/>
          </a:ln>
        </p:spPr>
        <p:txBody>
          <a:bodyPr anchor="ctr">
            <a:spAutoFit/>
          </a:bodyPr>
          <a:lstStyle/>
          <a:p>
            <a:pPr algn="just"/>
            <a:r>
              <a:rPr lang="fa-IR" altLang="en-US" sz="3200" b="1" dirty="0">
                <a:solidFill>
                  <a:srgbClr val="680000"/>
                </a:solidFill>
                <a:ea typeface="Majalla UI"/>
                <a:cs typeface="B Morvarid" pitchFamily="2" charset="-78"/>
              </a:rPr>
              <a:t>مقام معظم رهبری امام خامنه </a:t>
            </a:r>
            <a:r>
              <a:rPr lang="fa-IR" altLang="en-US" sz="3200" b="1" dirty="0" smtClean="0">
                <a:solidFill>
                  <a:srgbClr val="680000"/>
                </a:solidFill>
                <a:ea typeface="Majalla UI"/>
                <a:cs typeface="B Morvarid" pitchFamily="2" charset="-78"/>
              </a:rPr>
              <a:t>ای مدظله العالی:</a:t>
            </a:r>
            <a:endParaRPr lang="fa-IR" altLang="en-US" sz="3200" b="1" dirty="0">
              <a:solidFill>
                <a:srgbClr val="680000"/>
              </a:solidFill>
              <a:ea typeface="Majalla UI"/>
              <a:cs typeface="B Morvarid" pitchFamily="2" charset="-78"/>
            </a:endParaRPr>
          </a:p>
          <a:p>
            <a:pPr algn="just"/>
            <a:endParaRPr lang="fa-IR" altLang="en-US" sz="3200" dirty="0">
              <a:ea typeface="Majalla UI"/>
              <a:cs typeface="B Morvarid" pitchFamily="2" charset="-78"/>
            </a:endParaRPr>
          </a:p>
          <a:p>
            <a:pPr algn="just"/>
            <a:r>
              <a:rPr lang="fa-IR" altLang="en-US" sz="3200" b="1" dirty="0">
                <a:solidFill>
                  <a:srgbClr val="3A0000"/>
                </a:solidFill>
                <a:ea typeface="Majalla UI"/>
                <a:cs typeface="B Yagut" pitchFamily="2" charset="-78"/>
              </a:rPr>
              <a:t>امر به معروف و نهی از منکر از واجبات و فرایض بسیار مهم و بزرگ اسلامی به شمار می رود و افرادی که این فریضه بزرگ الهی را ترک می کنند یا در برابر آن بی تفاوتند گناهکار خواهند بود و کیفری سخت و سنگین در انتظار آنهاست. امر به معروف و نهی از منکر نه تنها به اتفاق فقهای اسلام واجب است بلکه اصول وجوب آن جزو ضروریات دین مبین اسلام به شمار می آید»</a:t>
            </a:r>
          </a:p>
          <a:p>
            <a:pPr algn="just"/>
            <a:r>
              <a:rPr lang="fa-IR" altLang="en-US" sz="2000" b="1" dirty="0">
                <a:solidFill>
                  <a:srgbClr val="005828"/>
                </a:solidFill>
                <a:ea typeface="Majalla UI"/>
                <a:cs typeface="B Yagut" pitchFamily="2" charset="-78"/>
              </a:rPr>
              <a:t>                                    واجب فراموش شده ص72 به نقل از رساله آموزشی ج1 ص329</a:t>
            </a: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228600" y="228600"/>
            <a:ext cx="8686800" cy="7048083"/>
          </a:xfrm>
          <a:prstGeom prst="rect">
            <a:avLst/>
          </a:prstGeom>
          <a:noFill/>
          <a:ln w="9525">
            <a:noFill/>
            <a:miter lim="800000"/>
            <a:headEnd/>
            <a:tailEnd/>
          </a:ln>
        </p:spPr>
        <p:txBody>
          <a:bodyPr anchor="ctr">
            <a:spAutoFit/>
          </a:bodyPr>
          <a:lstStyle/>
          <a:p>
            <a:pPr algn="ctr"/>
            <a:r>
              <a:rPr lang="fa-IR" altLang="en-US" sz="3200" b="1" dirty="0">
                <a:solidFill>
                  <a:srgbClr val="005828"/>
                </a:solidFill>
                <a:ea typeface="Majalla UI"/>
                <a:cs typeface="B Titr" pitchFamily="2" charset="-78"/>
              </a:rPr>
              <a:t>1- امر به معروف و نهی از منکر واجب کفایی است یا عینی ؟</a:t>
            </a:r>
          </a:p>
          <a:p>
            <a:pPr algn="ctr"/>
            <a:endParaRPr lang="fa-IR" altLang="en-US" sz="3600" dirty="0">
              <a:solidFill>
                <a:srgbClr val="92D050"/>
              </a:solidFill>
              <a:ea typeface="Majalla UI"/>
              <a:cs typeface="B Koodak" pitchFamily="2" charset="-78"/>
            </a:endParaRPr>
          </a:p>
          <a:p>
            <a:pPr algn="just"/>
            <a:r>
              <a:rPr lang="fa-IR" altLang="en-US" sz="2800" b="1" dirty="0">
                <a:solidFill>
                  <a:srgbClr val="002060"/>
                </a:solidFill>
                <a:ea typeface="Majalla UI"/>
                <a:cs typeface="B Nazanin" pitchFamily="2" charset="-78"/>
              </a:rPr>
              <a:t>دو نظر وجود دارد:</a:t>
            </a:r>
          </a:p>
          <a:p>
            <a:pPr algn="just"/>
            <a:endParaRPr lang="fa-IR" altLang="en-US" sz="2800" b="1" dirty="0">
              <a:solidFill>
                <a:srgbClr val="002060"/>
              </a:solidFill>
              <a:ea typeface="Majalla UI"/>
              <a:cs typeface="B Nazanin" pitchFamily="2" charset="-78"/>
            </a:endParaRPr>
          </a:p>
          <a:p>
            <a:pPr algn="just"/>
            <a:r>
              <a:rPr lang="fa-IR" altLang="en-US" sz="2800" b="1" dirty="0">
                <a:solidFill>
                  <a:srgbClr val="002060"/>
                </a:solidFill>
                <a:ea typeface="Majalla UI"/>
                <a:cs typeface="B Nazanin" pitchFamily="2" charset="-78"/>
              </a:rPr>
              <a:t>الف- اکثر فقها معتقدند هدف از این دو فریضه تحقق و اقامه معروف ها و نابودی منکرها است و در هر موردی به مجرد اینکه معروف محقق شد یا منکر از بین رفت وجوب امر به معروف و نهی از منکر ساقط می شود پس وجوب آنها کفایی است.</a:t>
            </a:r>
          </a:p>
          <a:p>
            <a:pPr algn="just"/>
            <a:endParaRPr lang="fa-IR" altLang="en-US" sz="2800" b="1" dirty="0">
              <a:solidFill>
                <a:srgbClr val="002060"/>
              </a:solidFill>
              <a:ea typeface="Majalla UI"/>
              <a:cs typeface="B Nazanin" pitchFamily="2" charset="-78"/>
            </a:endParaRPr>
          </a:p>
          <a:p>
            <a:pPr algn="just"/>
            <a:r>
              <a:rPr lang="fa-IR" altLang="en-US" sz="2800" b="1" dirty="0">
                <a:solidFill>
                  <a:srgbClr val="002060"/>
                </a:solidFill>
                <a:ea typeface="Majalla UI"/>
                <a:cs typeface="B Nazanin" pitchFamily="2" charset="-78"/>
              </a:rPr>
              <a:t>ب- برخی از فقهاء وجوب امر به معروف و نهی از منکر را عینی می دانند که اقدام من به الکفایۀ تکلیف را از دیگران ساقط نمی کند.(صاحب جواهر این نظریه را به شیخ طوسی و ابن حمزه و فخرالاسلام شهید درغایۀ المراد و سیوری نسبت داده است. (جواهرالکلام ج21  ص359)</a:t>
            </a:r>
          </a:p>
          <a:p>
            <a:pPr algn="just"/>
            <a:r>
              <a:rPr lang="fa-IR" altLang="en-US" sz="2400" b="1" dirty="0">
                <a:solidFill>
                  <a:srgbClr val="002060"/>
                </a:solidFill>
                <a:ea typeface="Majalla UI"/>
                <a:cs typeface="B Nazanin" pitchFamily="2" charset="-78"/>
              </a:rPr>
              <a:t> </a:t>
            </a:r>
          </a:p>
          <a:p>
            <a:pPr algn="just"/>
            <a:endParaRPr lang="fa-IR"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4278313"/>
          </a:xfrm>
          <a:prstGeom prst="rect">
            <a:avLst/>
          </a:prstGeom>
          <a:noFill/>
          <a:ln w="9525">
            <a:noFill/>
            <a:miter lim="800000"/>
            <a:headEnd/>
            <a:tailEnd/>
          </a:ln>
        </p:spPr>
        <p:txBody>
          <a:bodyPr anchor="ctr">
            <a:spAutoFit/>
          </a:bodyPr>
          <a:lstStyle/>
          <a:p>
            <a:pPr algn="ctr"/>
            <a:r>
              <a:rPr lang="fa-IR" altLang="en-US" sz="3200" b="1" dirty="0">
                <a:solidFill>
                  <a:srgbClr val="005828"/>
                </a:solidFill>
                <a:ea typeface="Majalla UI"/>
                <a:cs typeface="B Titr" pitchFamily="2" charset="-78"/>
              </a:rPr>
              <a:t>2- ادلۀ وجوب امر به معروف و نهی از منکر:</a:t>
            </a:r>
          </a:p>
          <a:p>
            <a:endParaRPr lang="en-US" altLang="en-US" sz="2400" b="1" dirty="0">
              <a:solidFill>
                <a:srgbClr val="FF0000"/>
              </a:solidFill>
              <a:ea typeface="Majalla UI"/>
              <a:cs typeface="B Koodak" pitchFamily="2" charset="-78"/>
            </a:endParaRPr>
          </a:p>
          <a:p>
            <a:pPr algn="just">
              <a:lnSpc>
                <a:spcPct val="200000"/>
              </a:lnSpc>
            </a:pPr>
            <a:r>
              <a:rPr lang="fa-IR" altLang="en-US" sz="2400" b="1" dirty="0">
                <a:solidFill>
                  <a:srgbClr val="002060"/>
                </a:solidFill>
                <a:ea typeface="Majalla UI"/>
                <a:cs typeface="B Nazanin" pitchFamily="2" charset="-78"/>
              </a:rPr>
              <a:t>الف- آیات</a:t>
            </a:r>
          </a:p>
          <a:p>
            <a:pPr algn="just">
              <a:lnSpc>
                <a:spcPct val="200000"/>
              </a:lnSpc>
            </a:pPr>
            <a:r>
              <a:rPr lang="fa-IR" altLang="en-US" sz="2400" b="1" dirty="0">
                <a:solidFill>
                  <a:srgbClr val="002060"/>
                </a:solidFill>
                <a:ea typeface="Majalla UI"/>
                <a:cs typeface="B Nazanin" pitchFamily="2" charset="-78"/>
              </a:rPr>
              <a:t>ب- روایات</a:t>
            </a:r>
          </a:p>
          <a:p>
            <a:pPr algn="just">
              <a:lnSpc>
                <a:spcPct val="200000"/>
              </a:lnSpc>
            </a:pPr>
            <a:r>
              <a:rPr lang="fa-IR" altLang="en-US" sz="2400" b="1" dirty="0">
                <a:solidFill>
                  <a:srgbClr val="002060"/>
                </a:solidFill>
                <a:ea typeface="Majalla UI"/>
                <a:cs typeface="B Nazanin" pitchFamily="2" charset="-78"/>
              </a:rPr>
              <a:t>ج- عقل</a:t>
            </a:r>
          </a:p>
          <a:p>
            <a:pPr algn="just">
              <a:lnSpc>
                <a:spcPct val="200000"/>
              </a:lnSpc>
            </a:pPr>
            <a:r>
              <a:rPr lang="fa-IR" altLang="en-US" sz="2400" b="1" dirty="0">
                <a:solidFill>
                  <a:srgbClr val="002060"/>
                </a:solidFill>
                <a:ea typeface="Majalla UI"/>
                <a:cs typeface="B Nazanin" pitchFamily="2" charset="-78"/>
              </a:rPr>
              <a:t>د- اجماع</a:t>
            </a:r>
          </a:p>
          <a:p>
            <a:pPr algn="just"/>
            <a:endParaRPr lang="fa-IR"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457200" y="381000"/>
            <a:ext cx="8229600" cy="6186309"/>
          </a:xfrm>
          <a:prstGeom prst="rect">
            <a:avLst/>
          </a:prstGeom>
          <a:noFill/>
          <a:ln w="9525">
            <a:noFill/>
            <a:miter lim="800000"/>
            <a:headEnd/>
            <a:tailEnd/>
          </a:ln>
        </p:spPr>
        <p:txBody>
          <a:bodyPr wrap="square" anchor="ctr">
            <a:spAutoFit/>
          </a:bodyPr>
          <a:lstStyle/>
          <a:p>
            <a:pPr algn="ctr"/>
            <a:r>
              <a:rPr lang="fa-IR" altLang="en-US" sz="3600" b="1" dirty="0">
                <a:solidFill>
                  <a:srgbClr val="005828"/>
                </a:solidFill>
                <a:ea typeface="Majalla UI"/>
                <a:cs typeface="B Titr" pitchFamily="2" charset="-78"/>
              </a:rPr>
              <a:t>1- 2: آیات</a:t>
            </a:r>
          </a:p>
          <a:p>
            <a:pPr algn="just"/>
            <a:r>
              <a:rPr lang="fa-IR" altLang="en-US" sz="2800" b="1" dirty="0">
                <a:solidFill>
                  <a:srgbClr val="002060"/>
                </a:solidFill>
                <a:ea typeface="Majalla UI"/>
                <a:cs typeface="B Nazanin" pitchFamily="2" charset="-78"/>
              </a:rPr>
              <a:t>بیش از هفتاد آیه قرآن مستقیم یا غیر مستقیم بر وجوب امر به معروف و نهی از منکر و ضرورت آن در جامعه اسلامی دلالت دارد.</a:t>
            </a:r>
          </a:p>
          <a:p>
            <a:pPr algn="just"/>
            <a:r>
              <a:rPr lang="fa-IR" altLang="en-US" sz="2800" b="1" dirty="0">
                <a:solidFill>
                  <a:srgbClr val="002060"/>
                </a:solidFill>
                <a:ea typeface="Majalla UI"/>
                <a:cs typeface="B Nazanin" pitchFamily="2" charset="-78"/>
              </a:rPr>
              <a:t>( آل عمران آیه104و110 و 113 و 114 - اعراف157 و 164 و 165-توبه71 و112-هود116-حج41-لقمان17-مائده78 و 79- مریم55)</a:t>
            </a:r>
            <a:endParaRPr lang="en-US" altLang="en-US" sz="2800" b="1" dirty="0">
              <a:solidFill>
                <a:srgbClr val="002060"/>
              </a:solidFill>
              <a:ea typeface="Majalla UI"/>
              <a:cs typeface="B Nazanin" pitchFamily="2" charset="-78"/>
            </a:endParaRPr>
          </a:p>
          <a:p>
            <a:pPr algn="just"/>
            <a:r>
              <a:rPr lang="fa-IR" altLang="en-US" sz="2800" b="1" dirty="0">
                <a:solidFill>
                  <a:srgbClr val="002060"/>
                </a:solidFill>
                <a:ea typeface="Majalla UI"/>
                <a:cs typeface="B Nazanin" pitchFamily="2" charset="-78"/>
              </a:rPr>
              <a:t>مثال:</a:t>
            </a:r>
            <a:endParaRPr lang="en-US" altLang="en-US" sz="2800" b="1" dirty="0">
              <a:solidFill>
                <a:srgbClr val="002060"/>
              </a:solidFill>
              <a:ea typeface="Majalla UI"/>
              <a:cs typeface="B Nazanin" pitchFamily="2" charset="-78"/>
            </a:endParaRPr>
          </a:p>
          <a:p>
            <a:pPr algn="just"/>
            <a:r>
              <a:rPr lang="fa-IR" altLang="en-US" sz="2800" b="1" dirty="0">
                <a:solidFill>
                  <a:srgbClr val="002060"/>
                </a:solidFill>
                <a:ea typeface="Majalla UI"/>
                <a:cs typeface="B Nazanin" pitchFamily="2" charset="-78"/>
              </a:rPr>
              <a:t>وَالْمُؤْمِنُونَ وَالْمُؤْمِنَاتُ بَعْضُهُمْ أَوْلِيَاءُ بَعْضٍ يَأْمُرُونَ بِالْمَعْرُوفِ وَيَنْهَوْنَ عَنِ الْمُنكَرِ وَيُقِيمُونَ الصَّلَاةَ وَيُؤْتُونَ الزَّكَاةَ وَيُطِيعُونَ اللَّـهَ وَرَسُولَهُ  </a:t>
            </a:r>
            <a:r>
              <a:rPr lang="fa-IR" altLang="en-US" sz="2800" b="1" dirty="0" smtClean="0">
                <a:solidFill>
                  <a:srgbClr val="002060"/>
                </a:solidFill>
                <a:ea typeface="Majalla UI"/>
                <a:cs typeface="B Nazanin" pitchFamily="2" charset="-78"/>
              </a:rPr>
              <a:t>أُولَـئِكَ سَيَرْحَمُهُمُ اللَّـهُ </a:t>
            </a:r>
            <a:r>
              <a:rPr lang="fa-IR" altLang="en-US" sz="2800" b="1" dirty="0">
                <a:solidFill>
                  <a:srgbClr val="002060"/>
                </a:solidFill>
                <a:ea typeface="Majalla UI"/>
                <a:cs typeface="B Nazanin" pitchFamily="2" charset="-78"/>
              </a:rPr>
              <a:t>إِنَّ اللَّـهَ عَزِيزٌ حَكِيمٌ(توبه/71) </a:t>
            </a:r>
            <a:endParaRPr lang="en-US" altLang="en-US" sz="2800" b="1" dirty="0">
              <a:solidFill>
                <a:srgbClr val="002060"/>
              </a:solidFill>
              <a:ea typeface="Majalla UI"/>
              <a:cs typeface="B Nazanin" pitchFamily="2" charset="-78"/>
            </a:endParaRPr>
          </a:p>
          <a:p>
            <a:pPr algn="just"/>
            <a:r>
              <a:rPr lang="fa-IR" altLang="en-US" sz="2800" b="1" dirty="0">
                <a:solidFill>
                  <a:srgbClr val="002060"/>
                </a:solidFill>
                <a:ea typeface="Majalla UI"/>
                <a:cs typeface="B Nazanin" pitchFamily="2" charset="-78"/>
              </a:rPr>
              <a:t>نکته: از آنجا که اقامه دین و اقامه نماز و دیگر فرایض با امر به معروف و نهی از منکر است (بهاتقام الفرائض)آیاتی که امر به اقامه دین و اقامه صلاۀ و دیگر فرایض می کنند نیز بر وجوب امر به معروف و نهی از منکر دلالت دارند.</a:t>
            </a:r>
            <a:endParaRPr lang="en-US" altLang="en-US" sz="2800" b="1" dirty="0">
              <a:solidFill>
                <a:srgbClr val="FF0000"/>
              </a:solidFill>
              <a:ea typeface="Majalla UI"/>
              <a:cs typeface="B Koodak" pitchFamily="2" charset="-78"/>
            </a:endParaRPr>
          </a:p>
          <a:p>
            <a:pPr algn="just"/>
            <a:endParaRPr lang="fa-IR"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228600" y="381000"/>
            <a:ext cx="8610600" cy="6063198"/>
          </a:xfrm>
          <a:prstGeom prst="rect">
            <a:avLst/>
          </a:prstGeom>
          <a:noFill/>
          <a:ln w="9525">
            <a:noFill/>
            <a:miter lim="800000"/>
            <a:headEnd/>
            <a:tailEnd/>
          </a:ln>
        </p:spPr>
        <p:txBody>
          <a:bodyPr anchor="ctr">
            <a:spAutoFit/>
          </a:bodyPr>
          <a:lstStyle/>
          <a:p>
            <a:pPr algn="ctr"/>
            <a:r>
              <a:rPr lang="fa-IR" altLang="en-US" sz="3600" b="1" dirty="0">
                <a:solidFill>
                  <a:srgbClr val="005828"/>
                </a:solidFill>
                <a:ea typeface="Majalla UI"/>
                <a:cs typeface="B Titr" pitchFamily="2" charset="-78"/>
              </a:rPr>
              <a:t>2- 2: روایات</a:t>
            </a:r>
            <a:endParaRPr lang="en-US" altLang="en-US" sz="2800" b="1" dirty="0">
              <a:solidFill>
                <a:srgbClr val="005828"/>
              </a:solidFill>
              <a:ea typeface="Majalla UI"/>
              <a:cs typeface="B Titr" pitchFamily="2" charset="-78"/>
            </a:endParaRPr>
          </a:p>
          <a:p>
            <a:pPr algn="just"/>
            <a:r>
              <a:rPr lang="fa-IR" altLang="en-US" sz="2400" b="1" dirty="0">
                <a:solidFill>
                  <a:srgbClr val="002060"/>
                </a:solidFill>
                <a:ea typeface="Majalla UI"/>
                <a:cs typeface="B Nazanin" pitchFamily="2" charset="-78"/>
              </a:rPr>
              <a:t>الف- </a:t>
            </a:r>
            <a:r>
              <a:rPr lang="ar-SA" altLang="en-US" sz="2400" b="1" dirty="0">
                <a:solidFill>
                  <a:srgbClr val="002060"/>
                </a:solidFill>
                <a:ea typeface="Majalla UI"/>
                <a:cs typeface="B Nazanin" pitchFamily="2" charset="-78"/>
              </a:rPr>
              <a:t>ابن عباس ذیل آیات 78 و 79 سوره مائده از پیامبر اکرم (ص) نقل می کند که فرمود:</a:t>
            </a:r>
            <a:endParaRPr lang="en-US" altLang="en-US" sz="2400" b="1" dirty="0">
              <a:solidFill>
                <a:srgbClr val="002060"/>
              </a:solidFill>
              <a:ea typeface="Majalla UI"/>
              <a:cs typeface="B Nazanin" pitchFamily="2" charset="-78"/>
            </a:endParaRPr>
          </a:p>
          <a:p>
            <a:pPr algn="just"/>
            <a:r>
              <a:rPr lang="fa-IR" altLang="en-US" sz="2400" b="1" dirty="0">
                <a:solidFill>
                  <a:srgbClr val="002060"/>
                </a:solidFill>
                <a:ea typeface="Majalla UI"/>
                <a:cs typeface="B Nazanin" pitchFamily="2" charset="-78"/>
              </a:rPr>
              <a:t>لَتأمُرُونَّ بِالمَعرُوفِ وَ لَتَنْهُنَّ عَنِ المُنْکَرِ وَ لَتَأخُذَنَّ عَلَی </a:t>
            </a:r>
            <a:r>
              <a:rPr lang="fa-IR" altLang="en-US" sz="2400" b="1" dirty="0" smtClean="0">
                <a:solidFill>
                  <a:srgbClr val="002060"/>
                </a:solidFill>
                <a:ea typeface="Majalla UI"/>
                <a:cs typeface="B Nazanin" pitchFamily="2" charset="-78"/>
              </a:rPr>
              <a:t>یَدِ السَفیِه </a:t>
            </a:r>
            <a:r>
              <a:rPr lang="fa-IR" altLang="en-US" sz="2400" b="1" dirty="0">
                <a:solidFill>
                  <a:srgbClr val="002060"/>
                </a:solidFill>
                <a:ea typeface="Majalla UI"/>
                <a:cs typeface="B Nazanin" pitchFamily="2" charset="-78"/>
              </a:rPr>
              <a:t>وَلَتَآطُرُنَهُ عَلی الحَقِّ اَطراً اَولَیَضْرِ بَنَّ اللُّه بِقُلوبِ بَعضِکُم عَلی بَعْضٍ ثُمَّ یَلُعَنُکُمُ کَما لَعَنهُم؛ امر به معروف و نهی از منکر کنید و دست نادان را بگیرید و به راه حق بیاورید وگرنه خداوند دلهای شما را به هم مرتبط می سازد و همۀ شما را لعنت می کند، چنانچه آنها را لعنت کرد.</a:t>
            </a:r>
            <a:r>
              <a:rPr lang="fa-IR" altLang="en-US" sz="1600" b="1" dirty="0">
                <a:solidFill>
                  <a:srgbClr val="002060"/>
                </a:solidFill>
                <a:ea typeface="Majalla UI"/>
                <a:cs typeface="B Nazanin" pitchFamily="2" charset="-78"/>
              </a:rPr>
              <a:t>( تفسیر مجمع البیان  ج3 ص231)</a:t>
            </a:r>
            <a:endParaRPr lang="en-US" altLang="en-US" sz="2400" b="1" dirty="0">
              <a:solidFill>
                <a:srgbClr val="002060"/>
              </a:solidFill>
              <a:ea typeface="Majalla UI"/>
              <a:cs typeface="B Nazanin" pitchFamily="2" charset="-78"/>
            </a:endParaRPr>
          </a:p>
          <a:p>
            <a:pPr algn="just"/>
            <a:r>
              <a:rPr lang="fa-IR" altLang="en-US" sz="2400" b="1" dirty="0">
                <a:solidFill>
                  <a:srgbClr val="002060"/>
                </a:solidFill>
                <a:ea typeface="Majalla UI"/>
                <a:cs typeface="B Nazanin" pitchFamily="2" charset="-78"/>
              </a:rPr>
              <a:t>ب)</a:t>
            </a:r>
            <a:r>
              <a:rPr lang="ar-SA" altLang="en-US" sz="2400" b="1" dirty="0">
                <a:solidFill>
                  <a:srgbClr val="002060"/>
                </a:solidFill>
                <a:ea typeface="Majalla UI"/>
                <a:cs typeface="B Nazanin" pitchFamily="2" charset="-78"/>
              </a:rPr>
              <a:t>امام علی (ع) می فرماید:</a:t>
            </a:r>
            <a:endParaRPr lang="en-US" altLang="en-US" sz="2400" b="1" dirty="0">
              <a:solidFill>
                <a:srgbClr val="002060"/>
              </a:solidFill>
              <a:ea typeface="Majalla UI"/>
              <a:cs typeface="B Nazanin" pitchFamily="2" charset="-78"/>
            </a:endParaRPr>
          </a:p>
          <a:p>
            <a:pPr algn="just"/>
            <a:r>
              <a:rPr lang="fa-IR" altLang="en-US" sz="2400" b="1" dirty="0">
                <a:solidFill>
                  <a:srgbClr val="002060"/>
                </a:solidFill>
                <a:ea typeface="Majalla UI"/>
                <a:cs typeface="B Nazanin" pitchFamily="2" charset="-78"/>
              </a:rPr>
              <a:t>وَ ما اَعمالُ البِر کُلُّها وَالجَهادُ فی سَبیلِ اللهِ عِندَ الاَمرِ بِالمَعروُف وَ النَّهیِ عَنِ المُنکَرِ اِلّا </a:t>
            </a:r>
            <a:r>
              <a:rPr lang="fa-IR" altLang="en-US" sz="2400" b="1" dirty="0" smtClean="0">
                <a:solidFill>
                  <a:srgbClr val="002060"/>
                </a:solidFill>
                <a:ea typeface="Majalla UI"/>
                <a:cs typeface="B Nazanin" pitchFamily="2" charset="-78"/>
              </a:rPr>
              <a:t>کَنفَثۀٍ </a:t>
            </a:r>
            <a:r>
              <a:rPr lang="fa-IR" altLang="en-US" sz="2400" b="1" dirty="0">
                <a:solidFill>
                  <a:srgbClr val="002060"/>
                </a:solidFill>
                <a:ea typeface="Majalla UI"/>
                <a:cs typeface="B Nazanin" pitchFamily="2" charset="-78"/>
              </a:rPr>
              <a:t>فی بَحرِ لُجّی؛ تمام کارهای نیک و حتی جهاد در راه خداوند در برابر امر به معروف و نهی از منکر همانند رطوبت دهان(و قطره ای) است در برابر دریای مواج.</a:t>
            </a:r>
          </a:p>
          <a:p>
            <a:pPr algn="just"/>
            <a:r>
              <a:rPr lang="fa-IR" altLang="en-US" sz="1600" b="1" dirty="0">
                <a:solidFill>
                  <a:srgbClr val="002060"/>
                </a:solidFill>
                <a:ea typeface="Majalla UI"/>
                <a:cs typeface="B Nazanin" pitchFamily="2" charset="-78"/>
              </a:rPr>
              <a:t>( شرح نهج‌البلاغه. ابن‌ابی‌الحدید، جزء 19، صص 410 ـ 411)</a:t>
            </a:r>
            <a:endParaRPr lang="en-US" altLang="en-US" sz="1600" b="1" dirty="0">
              <a:solidFill>
                <a:srgbClr val="002060"/>
              </a:solidFill>
              <a:ea typeface="Majalla UI"/>
              <a:cs typeface="B Nazanin" pitchFamily="2" charset="-78"/>
            </a:endParaRPr>
          </a:p>
          <a:p>
            <a:pPr algn="just"/>
            <a:r>
              <a:rPr lang="fa-IR" altLang="en-US" sz="2400" b="1" dirty="0">
                <a:solidFill>
                  <a:srgbClr val="002060"/>
                </a:solidFill>
                <a:ea typeface="Majalla UI"/>
                <a:cs typeface="B Nazanin" pitchFamily="2" charset="-78"/>
              </a:rPr>
              <a:t>علاوه بر احادیث، سیره ائمه معصومین(ع) هم یکی از منابع مهم ما است که وجوب امر به معروف و نهی از منکر را اثبات می کند. چناچه امام حسین(ع) یکی از مهمترین اهداف نهضت خود  را امر به معروف و نهی از منکر معرفی می کند.</a:t>
            </a:r>
            <a:endParaRPr lang="en-US"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4894263"/>
          </a:xfrm>
          <a:prstGeom prst="rect">
            <a:avLst/>
          </a:prstGeom>
          <a:noFill/>
          <a:ln w="9525">
            <a:noFill/>
            <a:miter lim="800000"/>
            <a:headEnd/>
            <a:tailEnd/>
          </a:ln>
        </p:spPr>
        <p:txBody>
          <a:bodyPr anchor="ctr">
            <a:spAutoFit/>
          </a:bodyPr>
          <a:lstStyle/>
          <a:p>
            <a:pPr algn="ctr"/>
            <a:r>
              <a:rPr lang="fa-IR" altLang="en-US" sz="3600" b="1" dirty="0">
                <a:solidFill>
                  <a:srgbClr val="005828"/>
                </a:solidFill>
                <a:ea typeface="Majalla UI"/>
                <a:cs typeface="B Titr" pitchFamily="2" charset="-78"/>
              </a:rPr>
              <a:t>3- 2: عقل</a:t>
            </a:r>
          </a:p>
          <a:p>
            <a:pPr algn="just">
              <a:lnSpc>
                <a:spcPct val="200000"/>
              </a:lnSpc>
            </a:pPr>
            <a:r>
              <a:rPr lang="fa-IR" altLang="en-US" sz="2400" b="1" dirty="0">
                <a:solidFill>
                  <a:srgbClr val="002060"/>
                </a:solidFill>
                <a:ea typeface="Majalla UI"/>
                <a:cs typeface="B Nazanin" pitchFamily="2" charset="-78"/>
              </a:rPr>
              <a:t>بسیاری از فقهاء برجسته اصل وجوب امر به معروف و نهی از منکر را اقتضاء و معلول عقلانیت دانسته و دستورات و تاکیدات وجوبی شرع را ارشاد به همین حکم عقل می دانند و برای آن براهین عقلی متعددی اقامه کرده اند مانند:</a:t>
            </a:r>
          </a:p>
          <a:p>
            <a:pPr algn="just">
              <a:lnSpc>
                <a:spcPct val="200000"/>
              </a:lnSpc>
            </a:pPr>
            <a:r>
              <a:rPr lang="fa-IR" altLang="en-US" sz="2400" b="1" dirty="0">
                <a:solidFill>
                  <a:srgbClr val="002060"/>
                </a:solidFill>
                <a:ea typeface="Majalla UI"/>
                <a:cs typeface="B Nazanin" pitchFamily="2" charset="-78"/>
              </a:rPr>
              <a:t> </a:t>
            </a:r>
            <a:r>
              <a:rPr lang="fa-IR" altLang="en-US" sz="2000" b="1" dirty="0">
                <a:solidFill>
                  <a:srgbClr val="002060"/>
                </a:solidFill>
                <a:ea typeface="Majalla UI"/>
                <a:cs typeface="B Nazanin" pitchFamily="2" charset="-78"/>
              </a:rPr>
              <a:t>قاعده لطف- قاعده شکر منعم- برهان ضرورت تقویت دین و شریعت- نصرت دین خدا و احساس مسئولیت برای هدایت دیگران و برهان حفظ نظام ولایی و مبارزه با طاغوت و ظلم.</a:t>
            </a:r>
            <a:endParaRPr lang="fa-IR" altLang="en-US" sz="2400" b="1" dirty="0">
              <a:solidFill>
                <a:srgbClr val="002060"/>
              </a:solidFill>
              <a:ea typeface="Majalla UI"/>
              <a:cs typeface="B Nazanin" pitchFamily="2" charset="-78"/>
            </a:endParaRPr>
          </a:p>
          <a:p>
            <a:pPr algn="just">
              <a:lnSpc>
                <a:spcPct val="200000"/>
              </a:lnSpc>
            </a:pPr>
            <a:endParaRPr lang="fa-IR"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C:\Documents and Settings\Administrator\Desktop\گرافیک\06\06CFD_00.jpg"/>
          <p:cNvPicPr>
            <a:picLocks noGrp="1" noChangeAspect="1" noChangeArrowheads="1"/>
          </p:cNvPicPr>
          <p:nvPr>
            <p:ph/>
          </p:nvPr>
        </p:nvPicPr>
        <p:blipFill>
          <a:blip r:embed="rId2" cstate="print"/>
          <a:stretch>
            <a:fillRect/>
          </a:stretch>
        </p:blipFill>
        <p:spPr>
          <a:xfrm>
            <a:off x="4171950" y="2484626"/>
            <a:ext cx="1390650" cy="1431550"/>
          </a:xfrm>
          <a:effectLst>
            <a:outerShdw blurRad="292100" dist="139700" dir="2700000" algn="tl" rotWithShape="0">
              <a:srgbClr val="333333">
                <a:alpha val="65000"/>
              </a:srgbClr>
            </a:outerShdw>
          </a:effectLst>
        </p:spPr>
      </p:pic>
      <p:sp>
        <p:nvSpPr>
          <p:cNvPr id="6" name="Rectangle 5"/>
          <p:cNvSpPr>
            <a:spLocks noChangeArrowheads="1"/>
          </p:cNvSpPr>
          <p:nvPr/>
        </p:nvSpPr>
        <p:spPr bwMode="auto">
          <a:xfrm>
            <a:off x="228600" y="685800"/>
            <a:ext cx="8686800" cy="6001643"/>
          </a:xfrm>
          <a:prstGeom prst="rect">
            <a:avLst/>
          </a:prstGeom>
          <a:noFill/>
          <a:ln w="9525">
            <a:noFill/>
            <a:miter lim="800000"/>
            <a:headEnd/>
            <a:tailEnd/>
          </a:ln>
        </p:spPr>
        <p:txBody>
          <a:bodyPr>
            <a:spAutoFit/>
          </a:bodyPr>
          <a:lstStyle/>
          <a:p>
            <a:pPr algn="ctr"/>
            <a:r>
              <a:rPr lang="fa-IR" altLang="en-US" sz="4800" b="1" dirty="0">
                <a:solidFill>
                  <a:srgbClr val="C00000"/>
                </a:solidFill>
                <a:cs typeface="B Titr" pitchFamily="2" charset="-78"/>
              </a:rPr>
              <a:t>پرده نگار</a:t>
            </a:r>
          </a:p>
          <a:p>
            <a:pPr algn="ctr"/>
            <a:r>
              <a:rPr lang="fa-IR" altLang="en-US" sz="4800" b="1" dirty="0">
                <a:solidFill>
                  <a:srgbClr val="C00000"/>
                </a:solidFill>
                <a:cs typeface="B Titr" pitchFamily="2" charset="-78"/>
              </a:rPr>
              <a:t>کتاب</a:t>
            </a:r>
          </a:p>
          <a:p>
            <a:pPr algn="ctr"/>
            <a:endParaRPr lang="fa-IR" altLang="en-US" sz="3200" b="1" dirty="0">
              <a:solidFill>
                <a:srgbClr val="C00000"/>
              </a:solidFill>
              <a:cs typeface="B Titr" pitchFamily="2" charset="-78"/>
            </a:endParaRPr>
          </a:p>
          <a:p>
            <a:r>
              <a:rPr lang="fa-IR" altLang="en-US" sz="5400" b="1" dirty="0">
                <a:solidFill>
                  <a:srgbClr val="C00000"/>
                </a:solidFill>
                <a:cs typeface="B Titr" pitchFamily="2" charset="-78"/>
              </a:rPr>
              <a:t> </a:t>
            </a:r>
            <a:r>
              <a:rPr lang="fa-IR" altLang="en-US" sz="4900" b="1" dirty="0">
                <a:solidFill>
                  <a:srgbClr val="C00000"/>
                </a:solidFill>
                <a:cs typeface="B Titr" pitchFamily="2" charset="-78"/>
              </a:rPr>
              <a:t>امر به معروف        </a:t>
            </a:r>
            <a:r>
              <a:rPr lang="fa-IR" altLang="en-US" sz="4900" b="1" dirty="0" smtClean="0">
                <a:solidFill>
                  <a:srgbClr val="C00000"/>
                </a:solidFill>
                <a:cs typeface="B Titr" pitchFamily="2" charset="-78"/>
              </a:rPr>
              <a:t> </a:t>
            </a:r>
            <a:r>
              <a:rPr lang="fa-IR" altLang="en-US" sz="5400" b="1" dirty="0">
                <a:solidFill>
                  <a:srgbClr val="C00000"/>
                </a:solidFill>
                <a:cs typeface="B Titr" pitchFamily="2" charset="-78"/>
              </a:rPr>
              <a:t>و </a:t>
            </a:r>
            <a:r>
              <a:rPr lang="fa-IR" altLang="en-US" sz="5400" b="1" dirty="0" smtClean="0">
                <a:solidFill>
                  <a:srgbClr val="C00000"/>
                </a:solidFill>
                <a:cs typeface="B Titr" pitchFamily="2" charset="-78"/>
              </a:rPr>
              <a:t>     </a:t>
            </a:r>
            <a:r>
              <a:rPr lang="fa-IR" altLang="en-US" sz="5400" b="1" dirty="0">
                <a:solidFill>
                  <a:srgbClr val="C00000"/>
                </a:solidFill>
                <a:cs typeface="B Titr" pitchFamily="2" charset="-78"/>
              </a:rPr>
              <a:t>نهی از منکر</a:t>
            </a:r>
            <a:endParaRPr lang="en-US" altLang="en-US" sz="5400" b="1" dirty="0">
              <a:solidFill>
                <a:srgbClr val="C00000"/>
              </a:solidFill>
              <a:cs typeface="B Titr" pitchFamily="2" charset="-78"/>
            </a:endParaRPr>
          </a:p>
          <a:p>
            <a:endParaRPr lang="fa-IR" altLang="en-US" sz="5400" b="1" dirty="0">
              <a:solidFill>
                <a:srgbClr val="C00000"/>
              </a:solidFill>
              <a:cs typeface="B Titr" pitchFamily="2" charset="-78"/>
            </a:endParaRPr>
          </a:p>
          <a:p>
            <a:endParaRPr lang="fa-IR" altLang="en-US" sz="100" b="1" dirty="0">
              <a:solidFill>
                <a:srgbClr val="C00000"/>
              </a:solidFill>
              <a:cs typeface="B Titr" pitchFamily="2" charset="-78"/>
            </a:endParaRPr>
          </a:p>
          <a:p>
            <a:pPr algn="ctr">
              <a:lnSpc>
                <a:spcPct val="150000"/>
              </a:lnSpc>
            </a:pPr>
            <a:r>
              <a:rPr lang="fa-IR" altLang="en-US" sz="2400" b="1" dirty="0" smtClean="0">
                <a:solidFill>
                  <a:srgbClr val="005828"/>
                </a:solidFill>
                <a:cs typeface="B Titr" pitchFamily="2" charset="-78"/>
              </a:rPr>
              <a:t>تنظیم از:</a:t>
            </a:r>
          </a:p>
          <a:p>
            <a:pPr algn="ctr">
              <a:lnSpc>
                <a:spcPct val="150000"/>
              </a:lnSpc>
            </a:pPr>
            <a:r>
              <a:rPr lang="fa-IR" altLang="en-US" sz="2400" b="1" dirty="0" smtClean="0">
                <a:solidFill>
                  <a:srgbClr val="00B050"/>
                </a:solidFill>
                <a:cs typeface="B Titr" pitchFamily="2" charset="-78"/>
              </a:rPr>
              <a:t>معاونت </a:t>
            </a:r>
            <a:r>
              <a:rPr lang="fa-IR" altLang="en-US" sz="2400" b="1" dirty="0">
                <a:solidFill>
                  <a:srgbClr val="00B050"/>
                </a:solidFill>
                <a:cs typeface="B Titr" pitchFamily="2" charset="-78"/>
              </a:rPr>
              <a:t>تربیت و آموزش</a:t>
            </a:r>
            <a:r>
              <a:rPr lang="en-US" altLang="en-US" sz="2400" b="1" dirty="0">
                <a:solidFill>
                  <a:srgbClr val="00B050"/>
                </a:solidFill>
                <a:cs typeface="B Titr" pitchFamily="2" charset="-78"/>
              </a:rPr>
              <a:t> </a:t>
            </a:r>
            <a:r>
              <a:rPr lang="fa-IR" altLang="en-US" sz="2400" b="1" dirty="0">
                <a:solidFill>
                  <a:srgbClr val="00B050"/>
                </a:solidFill>
                <a:cs typeface="B Titr" pitchFamily="2" charset="-78"/>
              </a:rPr>
              <a:t>عقیدتی سیاسی  نمایندگی ولی فقیه در سپاه</a:t>
            </a:r>
          </a:p>
          <a:p>
            <a:pPr algn="ctr">
              <a:lnSpc>
                <a:spcPct val="150000"/>
              </a:lnSpc>
            </a:pPr>
            <a:r>
              <a:rPr lang="fa-IR" altLang="en-US" sz="2400" b="1" dirty="0">
                <a:solidFill>
                  <a:srgbClr val="00B050"/>
                </a:solidFill>
                <a:cs typeface="B Titr" pitchFamily="2" charset="-78"/>
              </a:rPr>
              <a:t>اداره برنامه ریزی</a:t>
            </a:r>
            <a:r>
              <a:rPr lang="fa-IR" altLang="en-US" sz="2400" b="1" dirty="0" smtClean="0">
                <a:solidFill>
                  <a:srgbClr val="00B050"/>
                </a:solidFill>
                <a:cs typeface="B Titr" pitchFamily="2" charset="-78"/>
              </a:rPr>
              <a:t>، ارزشیابی </a:t>
            </a:r>
            <a:r>
              <a:rPr lang="fa-IR" altLang="en-US" sz="2400" b="1" dirty="0">
                <a:solidFill>
                  <a:srgbClr val="00B050"/>
                </a:solidFill>
                <a:cs typeface="B Titr" pitchFamily="2" charset="-78"/>
              </a:rPr>
              <a:t>و محتوای آموزشی </a:t>
            </a:r>
          </a:p>
          <a:p>
            <a:pPr algn="ctr"/>
            <a:endParaRPr lang="fa-IR" altLang="en-US" sz="3600" b="1" dirty="0">
              <a:solidFill>
                <a:srgbClr val="C00000"/>
              </a:solidFill>
              <a:cs typeface="B Titr" pitchFamily="2" charset="-78"/>
            </a:endParaRPr>
          </a:p>
        </p:txBody>
      </p:sp>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800" decel="100000"/>
                                        <p:tgtEl>
                                          <p:spTgt spid="6">
                                            <p:txEl>
                                              <p:pRg st="0" end="0"/>
                                            </p:txEl>
                                          </p:spTgt>
                                        </p:tgtEl>
                                      </p:cBhvr>
                                    </p:animEffect>
                                    <p:anim calcmode="lin" valueType="num">
                                      <p:cBhvr>
                                        <p:cTn id="8" dur="800" decel="100000" fill="hold"/>
                                        <p:tgtEl>
                                          <p:spTgt spid="6">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6">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6">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xEl>
                                              <p:pRg st="0" end="0"/>
                                            </p:txEl>
                                          </p:spTgt>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fade">
                                      <p:cBhvr>
                                        <p:cTn id="16" dur="800" decel="100000"/>
                                        <p:tgtEl>
                                          <p:spTgt spid="6">
                                            <p:txEl>
                                              <p:pRg st="1" end="1"/>
                                            </p:txEl>
                                          </p:spTgt>
                                        </p:tgtEl>
                                      </p:cBhvr>
                                    </p:animEffect>
                                    <p:anim calcmode="lin" valueType="num">
                                      <p:cBhvr>
                                        <p:cTn id="17" dur="800" decel="100000" fill="hold"/>
                                        <p:tgtEl>
                                          <p:spTgt spid="6">
                                            <p:txEl>
                                              <p:pRg st="1" end="1"/>
                                            </p:txEl>
                                          </p:spTgt>
                                        </p:tgtEl>
                                        <p:attrNameLst>
                                          <p:attrName>style.rotation</p:attrName>
                                        </p:attrNameLst>
                                      </p:cBhvr>
                                      <p:tavLst>
                                        <p:tav tm="0">
                                          <p:val>
                                            <p:fltVal val="-90"/>
                                          </p:val>
                                        </p:tav>
                                        <p:tav tm="100000">
                                          <p:val>
                                            <p:fltVal val="0"/>
                                          </p:val>
                                        </p:tav>
                                      </p:tavLst>
                                    </p:anim>
                                    <p:anim calcmode="lin" valueType="num">
                                      <p:cBhvr>
                                        <p:cTn id="18" dur="800" decel="100000" fill="hold"/>
                                        <p:tgtEl>
                                          <p:spTgt spid="6">
                                            <p:txEl>
                                              <p:pRg st="1" end="1"/>
                                            </p:txEl>
                                          </p:spTgt>
                                        </p:tgtEl>
                                        <p:attrNameLst>
                                          <p:attrName>ppt_x</p:attrName>
                                        </p:attrNameLst>
                                      </p:cBhvr>
                                      <p:tavLst>
                                        <p:tav tm="0">
                                          <p:val>
                                            <p:strVal val="#ppt_x+0.4"/>
                                          </p:val>
                                        </p:tav>
                                        <p:tav tm="100000">
                                          <p:val>
                                            <p:strVal val="#ppt_x-0.05"/>
                                          </p:val>
                                        </p:tav>
                                      </p:tavLst>
                                    </p:anim>
                                    <p:anim calcmode="lin" valueType="num">
                                      <p:cBhvr>
                                        <p:cTn id="19" dur="800" decel="100000" fill="hold"/>
                                        <p:tgtEl>
                                          <p:spTgt spid="6">
                                            <p:txEl>
                                              <p:pRg st="1" end="1"/>
                                            </p:txEl>
                                          </p:spTgt>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6">
                                            <p:txEl>
                                              <p:pRg st="1" end="1"/>
                                            </p:txEl>
                                          </p:spTgt>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6">
                                            <p:txEl>
                                              <p:pRg st="1" end="1"/>
                                            </p:txEl>
                                          </p:spTgt>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Effect transition="in" filter="fade">
                                      <p:cBhvr>
                                        <p:cTn id="25" dur="800" decel="100000"/>
                                        <p:tgtEl>
                                          <p:spTgt spid="6">
                                            <p:txEl>
                                              <p:pRg st="3" end="3"/>
                                            </p:txEl>
                                          </p:spTgt>
                                        </p:tgtEl>
                                      </p:cBhvr>
                                    </p:animEffect>
                                    <p:anim calcmode="lin" valueType="num">
                                      <p:cBhvr>
                                        <p:cTn id="26" dur="800" decel="100000" fill="hold"/>
                                        <p:tgtEl>
                                          <p:spTgt spid="6">
                                            <p:txEl>
                                              <p:pRg st="3" end="3"/>
                                            </p:txEl>
                                          </p:spTgt>
                                        </p:tgtEl>
                                        <p:attrNameLst>
                                          <p:attrName>style.rotation</p:attrName>
                                        </p:attrNameLst>
                                      </p:cBhvr>
                                      <p:tavLst>
                                        <p:tav tm="0">
                                          <p:val>
                                            <p:fltVal val="-90"/>
                                          </p:val>
                                        </p:tav>
                                        <p:tav tm="100000">
                                          <p:val>
                                            <p:fltVal val="0"/>
                                          </p:val>
                                        </p:tav>
                                      </p:tavLst>
                                    </p:anim>
                                    <p:anim calcmode="lin" valueType="num">
                                      <p:cBhvr>
                                        <p:cTn id="27" dur="800" decel="100000" fill="hold"/>
                                        <p:tgtEl>
                                          <p:spTgt spid="6">
                                            <p:txEl>
                                              <p:pRg st="3" end="3"/>
                                            </p:txEl>
                                          </p:spTgt>
                                        </p:tgtEl>
                                        <p:attrNameLst>
                                          <p:attrName>ppt_x</p:attrName>
                                        </p:attrNameLst>
                                      </p:cBhvr>
                                      <p:tavLst>
                                        <p:tav tm="0">
                                          <p:val>
                                            <p:strVal val="#ppt_x+0.4"/>
                                          </p:val>
                                        </p:tav>
                                        <p:tav tm="100000">
                                          <p:val>
                                            <p:strVal val="#ppt_x-0.05"/>
                                          </p:val>
                                        </p:tav>
                                      </p:tavLst>
                                    </p:anim>
                                    <p:anim calcmode="lin" valueType="num">
                                      <p:cBhvr>
                                        <p:cTn id="28" dur="800" decel="100000" fill="hold"/>
                                        <p:tgtEl>
                                          <p:spTgt spid="6">
                                            <p:txEl>
                                              <p:pRg st="3" end="3"/>
                                            </p:txEl>
                                          </p:spTgt>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6">
                                            <p:txEl>
                                              <p:pRg st="3" end="3"/>
                                            </p:txEl>
                                          </p:spTgt>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6">
                                            <p:txEl>
                                              <p:pRg st="3" end="3"/>
                                            </p:txEl>
                                          </p:spTgt>
                                        </p:tgtEl>
                                        <p:attrNameLst>
                                          <p:attrName>ppt_y</p:attrName>
                                        </p:attrNameLst>
                                      </p:cBhvr>
                                      <p:tavLst>
                                        <p:tav tm="0">
                                          <p:val>
                                            <p:strVal val="#ppt_y+0.1"/>
                                          </p:val>
                                        </p:tav>
                                        <p:tav tm="100000">
                                          <p:val>
                                            <p:strVal val="#ppt_y"/>
                                          </p:val>
                                        </p:tav>
                                      </p:tavLst>
                                    </p:anim>
                                  </p:childTnLst>
                                </p:cTn>
                              </p:par>
                              <p:par>
                                <p:cTn id="31" presetID="30" presetClass="entr" presetSubtype="0" fill="hold" grpId="0" nodeType="withEffect">
                                  <p:stCondLst>
                                    <p:cond delay="0"/>
                                  </p:stCondLst>
                                  <p:childTnLst>
                                    <p:set>
                                      <p:cBhvr>
                                        <p:cTn id="32" dur="1" fill="hold">
                                          <p:stCondLst>
                                            <p:cond delay="0"/>
                                          </p:stCondLst>
                                        </p:cTn>
                                        <p:tgtEl>
                                          <p:spTgt spid="6">
                                            <p:txEl>
                                              <p:pRg st="6" end="6"/>
                                            </p:txEl>
                                          </p:spTgt>
                                        </p:tgtEl>
                                        <p:attrNameLst>
                                          <p:attrName>style.visibility</p:attrName>
                                        </p:attrNameLst>
                                      </p:cBhvr>
                                      <p:to>
                                        <p:strVal val="visible"/>
                                      </p:to>
                                    </p:set>
                                    <p:animEffect transition="in" filter="fade">
                                      <p:cBhvr>
                                        <p:cTn id="33" dur="800" decel="100000"/>
                                        <p:tgtEl>
                                          <p:spTgt spid="6">
                                            <p:txEl>
                                              <p:pRg st="6" end="6"/>
                                            </p:txEl>
                                          </p:spTgt>
                                        </p:tgtEl>
                                      </p:cBhvr>
                                    </p:animEffect>
                                    <p:anim calcmode="lin" valueType="num">
                                      <p:cBhvr>
                                        <p:cTn id="34" dur="800" decel="100000" fill="hold"/>
                                        <p:tgtEl>
                                          <p:spTgt spid="6">
                                            <p:txEl>
                                              <p:pRg st="6" end="6"/>
                                            </p:txEl>
                                          </p:spTgt>
                                        </p:tgtEl>
                                        <p:attrNameLst>
                                          <p:attrName>style.rotation</p:attrName>
                                        </p:attrNameLst>
                                      </p:cBhvr>
                                      <p:tavLst>
                                        <p:tav tm="0">
                                          <p:val>
                                            <p:fltVal val="-90"/>
                                          </p:val>
                                        </p:tav>
                                        <p:tav tm="100000">
                                          <p:val>
                                            <p:fltVal val="0"/>
                                          </p:val>
                                        </p:tav>
                                      </p:tavLst>
                                    </p:anim>
                                    <p:anim calcmode="lin" valueType="num">
                                      <p:cBhvr>
                                        <p:cTn id="35" dur="800" decel="100000" fill="hold"/>
                                        <p:tgtEl>
                                          <p:spTgt spid="6">
                                            <p:txEl>
                                              <p:pRg st="6" end="6"/>
                                            </p:txEl>
                                          </p:spTgt>
                                        </p:tgtEl>
                                        <p:attrNameLst>
                                          <p:attrName>ppt_x</p:attrName>
                                        </p:attrNameLst>
                                      </p:cBhvr>
                                      <p:tavLst>
                                        <p:tav tm="0">
                                          <p:val>
                                            <p:strVal val="#ppt_x+0.4"/>
                                          </p:val>
                                        </p:tav>
                                        <p:tav tm="100000">
                                          <p:val>
                                            <p:strVal val="#ppt_x-0.05"/>
                                          </p:val>
                                        </p:tav>
                                      </p:tavLst>
                                    </p:anim>
                                    <p:anim calcmode="lin" valueType="num">
                                      <p:cBhvr>
                                        <p:cTn id="36" dur="800" decel="100000" fill="hold"/>
                                        <p:tgtEl>
                                          <p:spTgt spid="6">
                                            <p:txEl>
                                              <p:pRg st="6" end="6"/>
                                            </p:txEl>
                                          </p:spTgt>
                                        </p:tgtEl>
                                        <p:attrNameLst>
                                          <p:attrName>ppt_y</p:attrName>
                                        </p:attrNameLst>
                                      </p:cBhvr>
                                      <p:tavLst>
                                        <p:tav tm="0">
                                          <p:val>
                                            <p:strVal val="#ppt_y-0.4"/>
                                          </p:val>
                                        </p:tav>
                                        <p:tav tm="100000">
                                          <p:val>
                                            <p:strVal val="#ppt_y+0.1"/>
                                          </p:val>
                                        </p:tav>
                                      </p:tavLst>
                                    </p:anim>
                                    <p:anim calcmode="lin" valueType="num">
                                      <p:cBhvr>
                                        <p:cTn id="37" dur="200" accel="100000" fill="hold">
                                          <p:stCondLst>
                                            <p:cond delay="800"/>
                                          </p:stCondLst>
                                        </p:cTn>
                                        <p:tgtEl>
                                          <p:spTgt spid="6">
                                            <p:txEl>
                                              <p:pRg st="6" end="6"/>
                                            </p:txEl>
                                          </p:spTgt>
                                        </p:tgtEl>
                                        <p:attrNameLst>
                                          <p:attrName>ppt_x</p:attrName>
                                        </p:attrNameLst>
                                      </p:cBhvr>
                                      <p:tavLst>
                                        <p:tav tm="0">
                                          <p:val>
                                            <p:strVal val="#ppt_x-0.05"/>
                                          </p:val>
                                        </p:tav>
                                        <p:tav tm="100000">
                                          <p:val>
                                            <p:strVal val="#ppt_x"/>
                                          </p:val>
                                        </p:tav>
                                      </p:tavLst>
                                    </p:anim>
                                    <p:anim calcmode="lin" valueType="num">
                                      <p:cBhvr>
                                        <p:cTn id="38" dur="200" accel="100000" fill="hold">
                                          <p:stCondLst>
                                            <p:cond delay="800"/>
                                          </p:stCondLst>
                                        </p:cTn>
                                        <p:tgtEl>
                                          <p:spTgt spid="6">
                                            <p:txEl>
                                              <p:pRg st="6" end="6"/>
                                            </p:txEl>
                                          </p:spTgt>
                                        </p:tgtEl>
                                        <p:attrNameLst>
                                          <p:attrName>ppt_y</p:attrName>
                                        </p:attrNameLst>
                                      </p:cBhvr>
                                      <p:tavLst>
                                        <p:tav tm="0">
                                          <p:val>
                                            <p:strVal val="#ppt_y+0.1"/>
                                          </p:val>
                                        </p:tav>
                                        <p:tav tm="100000">
                                          <p:val>
                                            <p:strVal val="#ppt_y"/>
                                          </p:val>
                                        </p:tav>
                                      </p:tavLst>
                                    </p:anim>
                                  </p:childTnLst>
                                </p:cTn>
                              </p:par>
                              <p:par>
                                <p:cTn id="39" presetID="30" presetClass="entr" presetSubtype="0" fill="hold" grpId="0" nodeType="withEffect">
                                  <p:stCondLst>
                                    <p:cond delay="0"/>
                                  </p:stCondLst>
                                  <p:childTnLst>
                                    <p:set>
                                      <p:cBhvr>
                                        <p:cTn id="40" dur="1" fill="hold">
                                          <p:stCondLst>
                                            <p:cond delay="0"/>
                                          </p:stCondLst>
                                        </p:cTn>
                                        <p:tgtEl>
                                          <p:spTgt spid="6">
                                            <p:txEl>
                                              <p:pRg st="7" end="7"/>
                                            </p:txEl>
                                          </p:spTgt>
                                        </p:tgtEl>
                                        <p:attrNameLst>
                                          <p:attrName>style.visibility</p:attrName>
                                        </p:attrNameLst>
                                      </p:cBhvr>
                                      <p:to>
                                        <p:strVal val="visible"/>
                                      </p:to>
                                    </p:set>
                                    <p:animEffect transition="in" filter="fade">
                                      <p:cBhvr>
                                        <p:cTn id="41" dur="800" decel="100000"/>
                                        <p:tgtEl>
                                          <p:spTgt spid="6">
                                            <p:txEl>
                                              <p:pRg st="7" end="7"/>
                                            </p:txEl>
                                          </p:spTgt>
                                        </p:tgtEl>
                                      </p:cBhvr>
                                    </p:animEffect>
                                    <p:anim calcmode="lin" valueType="num">
                                      <p:cBhvr>
                                        <p:cTn id="42" dur="800" decel="100000" fill="hold"/>
                                        <p:tgtEl>
                                          <p:spTgt spid="6">
                                            <p:txEl>
                                              <p:pRg st="7" end="7"/>
                                            </p:txEl>
                                          </p:spTgt>
                                        </p:tgtEl>
                                        <p:attrNameLst>
                                          <p:attrName>style.rotation</p:attrName>
                                        </p:attrNameLst>
                                      </p:cBhvr>
                                      <p:tavLst>
                                        <p:tav tm="0">
                                          <p:val>
                                            <p:fltVal val="-90"/>
                                          </p:val>
                                        </p:tav>
                                        <p:tav tm="100000">
                                          <p:val>
                                            <p:fltVal val="0"/>
                                          </p:val>
                                        </p:tav>
                                      </p:tavLst>
                                    </p:anim>
                                    <p:anim calcmode="lin" valueType="num">
                                      <p:cBhvr>
                                        <p:cTn id="43" dur="800" decel="100000" fill="hold"/>
                                        <p:tgtEl>
                                          <p:spTgt spid="6">
                                            <p:txEl>
                                              <p:pRg st="7" end="7"/>
                                            </p:txEl>
                                          </p:spTgt>
                                        </p:tgtEl>
                                        <p:attrNameLst>
                                          <p:attrName>ppt_x</p:attrName>
                                        </p:attrNameLst>
                                      </p:cBhvr>
                                      <p:tavLst>
                                        <p:tav tm="0">
                                          <p:val>
                                            <p:strVal val="#ppt_x+0.4"/>
                                          </p:val>
                                        </p:tav>
                                        <p:tav tm="100000">
                                          <p:val>
                                            <p:strVal val="#ppt_x-0.05"/>
                                          </p:val>
                                        </p:tav>
                                      </p:tavLst>
                                    </p:anim>
                                    <p:anim calcmode="lin" valueType="num">
                                      <p:cBhvr>
                                        <p:cTn id="44" dur="800" decel="100000" fill="hold"/>
                                        <p:tgtEl>
                                          <p:spTgt spid="6">
                                            <p:txEl>
                                              <p:pRg st="7" end="7"/>
                                            </p:txEl>
                                          </p:spTgt>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6">
                                            <p:txEl>
                                              <p:pRg st="7" end="7"/>
                                            </p:txEl>
                                          </p:spTgt>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6">
                                            <p:txEl>
                                              <p:pRg st="7" end="7"/>
                                            </p:txEl>
                                          </p:spTgt>
                                        </p:tgtEl>
                                        <p:attrNameLst>
                                          <p:attrName>ppt_y</p:attrName>
                                        </p:attrNameLst>
                                      </p:cBhvr>
                                      <p:tavLst>
                                        <p:tav tm="0">
                                          <p:val>
                                            <p:strVal val="#ppt_y+0.1"/>
                                          </p:val>
                                        </p:tav>
                                        <p:tav tm="100000">
                                          <p:val>
                                            <p:strVal val="#ppt_y"/>
                                          </p:val>
                                        </p:tav>
                                      </p:tavLst>
                                    </p:anim>
                                  </p:childTnLst>
                                </p:cTn>
                              </p:par>
                              <p:par>
                                <p:cTn id="47" presetID="30" presetClass="entr" presetSubtype="0" fill="hold" grpId="0" nodeType="withEffect">
                                  <p:stCondLst>
                                    <p:cond delay="0"/>
                                  </p:stCondLst>
                                  <p:childTnLst>
                                    <p:set>
                                      <p:cBhvr>
                                        <p:cTn id="48" dur="1" fill="hold">
                                          <p:stCondLst>
                                            <p:cond delay="0"/>
                                          </p:stCondLst>
                                        </p:cTn>
                                        <p:tgtEl>
                                          <p:spTgt spid="6">
                                            <p:txEl>
                                              <p:pRg st="8" end="8"/>
                                            </p:txEl>
                                          </p:spTgt>
                                        </p:tgtEl>
                                        <p:attrNameLst>
                                          <p:attrName>style.visibility</p:attrName>
                                        </p:attrNameLst>
                                      </p:cBhvr>
                                      <p:to>
                                        <p:strVal val="visible"/>
                                      </p:to>
                                    </p:set>
                                    <p:animEffect transition="in" filter="fade">
                                      <p:cBhvr>
                                        <p:cTn id="49" dur="800" decel="100000"/>
                                        <p:tgtEl>
                                          <p:spTgt spid="6">
                                            <p:txEl>
                                              <p:pRg st="8" end="8"/>
                                            </p:txEl>
                                          </p:spTgt>
                                        </p:tgtEl>
                                      </p:cBhvr>
                                    </p:animEffect>
                                    <p:anim calcmode="lin" valueType="num">
                                      <p:cBhvr>
                                        <p:cTn id="50" dur="800" decel="100000" fill="hold"/>
                                        <p:tgtEl>
                                          <p:spTgt spid="6">
                                            <p:txEl>
                                              <p:pRg st="8" end="8"/>
                                            </p:txEl>
                                          </p:spTgt>
                                        </p:tgtEl>
                                        <p:attrNameLst>
                                          <p:attrName>style.rotation</p:attrName>
                                        </p:attrNameLst>
                                      </p:cBhvr>
                                      <p:tavLst>
                                        <p:tav tm="0">
                                          <p:val>
                                            <p:fltVal val="-90"/>
                                          </p:val>
                                        </p:tav>
                                        <p:tav tm="100000">
                                          <p:val>
                                            <p:fltVal val="0"/>
                                          </p:val>
                                        </p:tav>
                                      </p:tavLst>
                                    </p:anim>
                                    <p:anim calcmode="lin" valueType="num">
                                      <p:cBhvr>
                                        <p:cTn id="51" dur="800" decel="100000" fill="hold"/>
                                        <p:tgtEl>
                                          <p:spTgt spid="6">
                                            <p:txEl>
                                              <p:pRg st="8" end="8"/>
                                            </p:txEl>
                                          </p:spTgt>
                                        </p:tgtEl>
                                        <p:attrNameLst>
                                          <p:attrName>ppt_x</p:attrName>
                                        </p:attrNameLst>
                                      </p:cBhvr>
                                      <p:tavLst>
                                        <p:tav tm="0">
                                          <p:val>
                                            <p:strVal val="#ppt_x+0.4"/>
                                          </p:val>
                                        </p:tav>
                                        <p:tav tm="100000">
                                          <p:val>
                                            <p:strVal val="#ppt_x-0.05"/>
                                          </p:val>
                                        </p:tav>
                                      </p:tavLst>
                                    </p:anim>
                                    <p:anim calcmode="lin" valueType="num">
                                      <p:cBhvr>
                                        <p:cTn id="52" dur="800" decel="100000" fill="hold"/>
                                        <p:tgtEl>
                                          <p:spTgt spid="6">
                                            <p:txEl>
                                              <p:pRg st="8" end="8"/>
                                            </p:txEl>
                                          </p:spTgt>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6">
                                            <p:txEl>
                                              <p:pRg st="8" end="8"/>
                                            </p:txEl>
                                          </p:spTgt>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6">
                                            <p:txEl>
                                              <p:pRg st="8" end="8"/>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4832350"/>
          </a:xfrm>
          <a:prstGeom prst="rect">
            <a:avLst/>
          </a:prstGeom>
          <a:noFill/>
          <a:ln w="9525">
            <a:noFill/>
            <a:miter lim="800000"/>
            <a:headEnd/>
            <a:tailEnd/>
          </a:ln>
        </p:spPr>
        <p:txBody>
          <a:bodyPr anchor="ctr">
            <a:spAutoFit/>
          </a:bodyPr>
          <a:lstStyle/>
          <a:p>
            <a:pPr algn="ctr"/>
            <a:r>
              <a:rPr lang="fa-IR" altLang="en-US" sz="3200" b="1" dirty="0">
                <a:solidFill>
                  <a:srgbClr val="005828"/>
                </a:solidFill>
                <a:ea typeface="Majalla UI"/>
                <a:cs typeface="B Titr" pitchFamily="2" charset="-78"/>
              </a:rPr>
              <a:t>4- 2: اجماع</a:t>
            </a:r>
          </a:p>
          <a:p>
            <a:endParaRPr lang="en-US" altLang="en-US" sz="2400" b="1" dirty="0">
              <a:solidFill>
                <a:srgbClr val="FF0000"/>
              </a:solidFill>
              <a:ea typeface="Majalla UI"/>
              <a:cs typeface="B Koodak" pitchFamily="2" charset="-78"/>
            </a:endParaRPr>
          </a:p>
          <a:p>
            <a:pPr algn="just">
              <a:lnSpc>
                <a:spcPct val="150000"/>
              </a:lnSpc>
            </a:pPr>
            <a:r>
              <a:rPr lang="fa-IR" altLang="en-US" sz="2400" b="1" dirty="0">
                <a:solidFill>
                  <a:srgbClr val="002060"/>
                </a:solidFill>
                <a:ea typeface="Majalla UI"/>
                <a:cs typeface="B Nazanin" pitchFamily="2" charset="-78"/>
              </a:rPr>
              <a:t>علاوه بر ادله نقلی، سیره و ادله عقلی تمام علماء و فقهاء شیعه بلکه اسلامی بر وجوب امر به معروف و نهی از منکر اتفاق و اجماع محصل دارند و گرچه در برخی از جزئیات (مثل واجب کفایی یا عینی بودن یا لزوم قصد قربت و امثال آنها) تفاوت نظر دارند اما در اصل وجوب این دو فریضه هیچگونه اختلافی نداشته و آن را از ضروریات دین می دانند و ترک آن را حرام و موجب عقوبت الهی معرفی می کنند.</a:t>
            </a:r>
          </a:p>
          <a:p>
            <a:pPr algn="just">
              <a:lnSpc>
                <a:spcPct val="150000"/>
              </a:lnSpc>
            </a:pPr>
            <a:r>
              <a:rPr lang="fa-IR" altLang="en-US" sz="2400" b="1" dirty="0">
                <a:solidFill>
                  <a:srgbClr val="002060"/>
                </a:solidFill>
                <a:ea typeface="Majalla UI"/>
                <a:cs typeface="B Nazanin" pitchFamily="2" charset="-78"/>
              </a:rPr>
              <a:t>بنابراین در اصل وجوب امر به معروف و نهی از منکر تمام منابع اتفاق دارند و دلالتشان صریح و کامل است.</a:t>
            </a: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410200"/>
          </a:xfrm>
          <a:extLst>
            <a:ext uri="{91240B29-F687-4F45-9708-019B960494DF}">
              <a14:hiddenLine xmlns:a14="http://schemas.microsoft.com/office/drawing/2010/main" xmlns="" w="9525">
                <a:solidFill>
                  <a:srgbClr val="000000"/>
                </a:solidFill>
                <a:miter lim="800000"/>
                <a:headEnd/>
                <a:tailEnd/>
              </a14:hiddenLine>
            </a:ext>
          </a:extLst>
        </p:spPr>
        <p:style>
          <a:lnRef idx="0">
            <a:scrgbClr r="0" g="0" b="0"/>
          </a:lnRef>
          <a:fillRef idx="1002">
            <a:schemeClr val="lt2"/>
          </a:fillRef>
          <a:effectRef idx="0">
            <a:scrgbClr r="0" g="0" b="0"/>
          </a:effectRef>
          <a:fontRef idx="major"/>
        </p:style>
        <p:txBody>
          <a:bodyPr>
            <a:normAutofit/>
          </a:bodyPr>
          <a:lstStyle/>
          <a:p>
            <a:pPr marL="274320" indent="-274320" algn="ctr" eaLnBrk="1" fontAlgn="auto" hangingPunct="1">
              <a:spcAft>
                <a:spcPts val="0"/>
              </a:spcAft>
              <a:buClr>
                <a:schemeClr val="accent3"/>
              </a:buClr>
              <a:buFont typeface="Wingdings 2"/>
              <a:buNone/>
              <a:defRPr/>
            </a:pPr>
            <a:endParaRPr lang="fa-IR" sz="1600" dirty="0" smtClean="0">
              <a:cs typeface="B Titr" pitchFamily="2" charset="-78"/>
            </a:endParaRPr>
          </a:p>
          <a:p>
            <a:pPr marL="274320" indent="-274320" algn="ctr" eaLnBrk="1" fontAlgn="auto" hangingPunct="1">
              <a:spcAft>
                <a:spcPts val="0"/>
              </a:spcAft>
              <a:buClr>
                <a:schemeClr val="accent3"/>
              </a:buClr>
              <a:buFont typeface="Wingdings 2"/>
              <a:buNone/>
              <a:defRPr/>
            </a:pPr>
            <a:r>
              <a:rPr lang="fa-IR" sz="6600" dirty="0" smtClean="0">
                <a:solidFill>
                  <a:srgbClr val="990000"/>
                </a:solidFill>
                <a:cs typeface="B Titr" pitchFamily="2" charset="-78"/>
              </a:rPr>
              <a:t>فصل سوم</a:t>
            </a:r>
            <a:endParaRPr lang="fa-IR" sz="7100" dirty="0" smtClean="0">
              <a:solidFill>
                <a:srgbClr val="990000"/>
              </a:solidFill>
              <a:cs typeface="B Titr" pitchFamily="2" charset="-78"/>
            </a:endParaRPr>
          </a:p>
          <a:p>
            <a:pPr marL="274320" indent="-274320" algn="ctr" eaLnBrk="1" fontAlgn="auto" hangingPunct="1">
              <a:spcAft>
                <a:spcPts val="0"/>
              </a:spcAft>
              <a:buClr>
                <a:schemeClr val="accent3"/>
              </a:buClr>
              <a:buFont typeface="Wingdings 2"/>
              <a:buNone/>
              <a:defRPr/>
            </a:pPr>
            <a:endParaRPr lang="fa-IR" sz="4400" dirty="0" smtClean="0">
              <a:cs typeface="B Titr" pitchFamily="2" charset="-78"/>
            </a:endParaRPr>
          </a:p>
          <a:p>
            <a:pPr marL="274320" indent="-274320" algn="ctr" eaLnBrk="1" fontAlgn="auto" hangingPunct="1">
              <a:spcAft>
                <a:spcPts val="0"/>
              </a:spcAft>
              <a:buClr>
                <a:schemeClr val="accent3"/>
              </a:buClr>
              <a:buFont typeface="Wingdings 2"/>
              <a:buNone/>
              <a:defRPr/>
            </a:pPr>
            <a:r>
              <a:rPr lang="fa-IR" sz="7600" dirty="0" smtClean="0">
                <a:cs typeface="B Jadid" pitchFamily="2" charset="-78"/>
              </a:rPr>
              <a:t>قلمرو امر به معروف و نهی از منکر</a:t>
            </a:r>
            <a:endParaRPr lang="fa-IR" sz="7600" dirty="0">
              <a:cs typeface="B Jadid" pitchFamily="2" charset="-78"/>
            </a:endParaRP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609600" y="609600"/>
            <a:ext cx="7956550" cy="5632450"/>
          </a:xfrm>
          <a:prstGeom prst="rect">
            <a:avLst/>
          </a:prstGeom>
          <a:noFill/>
          <a:ln>
            <a:headEnd/>
            <a:tailEnd/>
          </a:ln>
        </p:spPr>
        <p:style>
          <a:lnRef idx="2">
            <a:schemeClr val="accent3">
              <a:shade val="50000"/>
            </a:schemeClr>
          </a:lnRef>
          <a:fillRef idx="1">
            <a:schemeClr val="accent3"/>
          </a:fillRef>
          <a:effectRef idx="0">
            <a:schemeClr val="accent3"/>
          </a:effectRef>
          <a:fontRef idx="minor">
            <a:schemeClr val="lt1"/>
          </a:fontRef>
        </p:style>
        <p:txBody>
          <a:bodyPr anchor="ctr">
            <a:spAutoFit/>
          </a:bodyPr>
          <a:lstStyle/>
          <a:p>
            <a:pPr algn="ctr">
              <a:lnSpc>
                <a:spcPct val="250000"/>
              </a:lnSpc>
              <a:defRPr/>
            </a:pPr>
            <a:r>
              <a:rPr lang="fa-IR" sz="3200" b="1" dirty="0">
                <a:solidFill>
                  <a:srgbClr val="005828"/>
                </a:solidFill>
                <a:cs typeface="B Titr" pitchFamily="2" charset="-78"/>
              </a:rPr>
              <a:t>مباحث مطرح شده در این فصل</a:t>
            </a:r>
          </a:p>
          <a:p>
            <a:pPr>
              <a:lnSpc>
                <a:spcPct val="250000"/>
              </a:lnSpc>
              <a:defRPr/>
            </a:pPr>
            <a:r>
              <a:rPr lang="fa-IR" sz="3600" b="1" dirty="0">
                <a:solidFill>
                  <a:srgbClr val="FFFF00"/>
                </a:solidFill>
                <a:cs typeface="B Titr" pitchFamily="2" charset="-78"/>
              </a:rPr>
              <a:t> </a:t>
            </a:r>
            <a:r>
              <a:rPr lang="fa-IR" sz="4000" b="1" dirty="0">
                <a:solidFill>
                  <a:srgbClr val="002060"/>
                </a:solidFill>
                <a:cs typeface="B Titr" pitchFamily="2" charset="-78"/>
              </a:rPr>
              <a:t>- تقسیمات مختلف</a:t>
            </a:r>
          </a:p>
          <a:p>
            <a:pPr>
              <a:lnSpc>
                <a:spcPct val="250000"/>
              </a:lnSpc>
              <a:defRPr/>
            </a:pPr>
            <a:r>
              <a:rPr lang="fa-IR" sz="4000" b="1" dirty="0">
                <a:solidFill>
                  <a:srgbClr val="002060"/>
                </a:solidFill>
                <a:cs typeface="B Titr" pitchFamily="2" charset="-78"/>
              </a:rPr>
              <a:t>- تذکار</a:t>
            </a:r>
          </a:p>
          <a:p>
            <a:pPr algn="ctr">
              <a:lnSpc>
                <a:spcPct val="250000"/>
              </a:lnSpc>
              <a:defRPr/>
            </a:pPr>
            <a:endParaRPr lang="fa-IR" sz="2800" b="1" dirty="0">
              <a:solidFill>
                <a:srgbClr val="002060"/>
              </a:solidFill>
              <a:cs typeface="B Titr" pitchFamily="2" charset="-78"/>
            </a:endParaRP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762000" y="838200"/>
            <a:ext cx="7956550" cy="4524375"/>
          </a:xfrm>
          <a:prstGeom prst="rect">
            <a:avLst/>
          </a:prstGeom>
          <a:noFill/>
          <a:ln w="9525">
            <a:noFill/>
            <a:miter lim="800000"/>
            <a:headEnd/>
            <a:tailEnd/>
          </a:ln>
        </p:spPr>
        <p:txBody>
          <a:bodyPr anchor="ctr">
            <a:spAutoFit/>
          </a:bodyPr>
          <a:lstStyle/>
          <a:p>
            <a:pPr algn="just"/>
            <a:r>
              <a:rPr lang="fa-IR" altLang="en-US" sz="3200" b="1" dirty="0" smtClean="0">
                <a:solidFill>
                  <a:srgbClr val="680000"/>
                </a:solidFill>
                <a:ea typeface="Majalla UI"/>
                <a:cs typeface="B Morvarid" pitchFamily="2" charset="-78"/>
              </a:rPr>
              <a:t>مقام معظم رهبری امام خامنه ای مدظله العالی:</a:t>
            </a:r>
          </a:p>
          <a:p>
            <a:pPr algn="just"/>
            <a:endParaRPr lang="fa-IR" altLang="en-US" sz="3200" dirty="0">
              <a:solidFill>
                <a:srgbClr val="005828"/>
              </a:solidFill>
              <a:ea typeface="Majalla UI"/>
              <a:cs typeface="B Morvarid" pitchFamily="2" charset="-78"/>
            </a:endParaRPr>
          </a:p>
          <a:p>
            <a:pPr algn="just">
              <a:lnSpc>
                <a:spcPct val="150000"/>
              </a:lnSpc>
            </a:pPr>
            <a:r>
              <a:rPr lang="fa-IR" altLang="en-US" sz="2800" b="1" dirty="0" smtClean="0">
                <a:solidFill>
                  <a:srgbClr val="005828"/>
                </a:solidFill>
                <a:ea typeface="Majalla UI"/>
                <a:cs typeface="B Yagut" pitchFamily="2" charset="-78"/>
              </a:rPr>
              <a:t>کار </a:t>
            </a:r>
            <a:r>
              <a:rPr lang="fa-IR" altLang="en-US" sz="2800" b="1" dirty="0">
                <a:solidFill>
                  <a:srgbClr val="005828"/>
                </a:solidFill>
                <a:ea typeface="Majalla UI"/>
                <a:cs typeface="B Yagut" pitchFamily="2" charset="-78"/>
              </a:rPr>
              <a:t>نیکی که مخاطبِ خود را به آن امر می کنیم و رفتار زشتی که وی را از آن </a:t>
            </a:r>
            <a:r>
              <a:rPr lang="fa-IR" altLang="en-US" sz="2800" b="1" dirty="0" smtClean="0">
                <a:solidFill>
                  <a:srgbClr val="005828"/>
                </a:solidFill>
                <a:ea typeface="Majalla UI"/>
                <a:cs typeface="B Yagut" pitchFamily="2" charset="-78"/>
              </a:rPr>
              <a:t>برحذر می داریم </a:t>
            </a:r>
            <a:r>
              <a:rPr lang="fa-IR" altLang="en-US" sz="2800" b="1" dirty="0">
                <a:solidFill>
                  <a:srgbClr val="005828"/>
                </a:solidFill>
                <a:ea typeface="Majalla UI"/>
                <a:cs typeface="B Yagut" pitchFamily="2" charset="-78"/>
              </a:rPr>
              <a:t>هرچه بزرگتر و تأثیر اجتماعی یا فردی آن ژرف تر و ماندگارتر باشد امر به معروف و نهی از منکر ما ارزشمندتر است.           1379/8/23</a:t>
            </a:r>
          </a:p>
          <a:p>
            <a:pPr algn="ctr"/>
            <a:endParaRPr lang="fa-IR" altLang="en-US" sz="2800" b="1" dirty="0">
              <a:solidFill>
                <a:srgbClr val="005828"/>
              </a:solidFill>
              <a:ea typeface="Majalla UI"/>
              <a:cs typeface="B Mitra" pitchFamily="2" charset="-78"/>
            </a:endParaRPr>
          </a:p>
          <a:p>
            <a:pPr algn="ctr"/>
            <a:endParaRPr lang="fa-IR" altLang="en-US" sz="2800" b="1" dirty="0">
              <a:solidFill>
                <a:srgbClr val="005828"/>
              </a:solidFill>
              <a:ea typeface="Majalla UI"/>
              <a:cs typeface="B Titr" pitchFamily="2" charset="-78"/>
            </a:endParaRP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5016500"/>
          </a:xfrm>
          <a:prstGeom prst="rect">
            <a:avLst/>
          </a:prstGeom>
          <a:noFill/>
          <a:ln w="9525">
            <a:noFill/>
            <a:miter lim="800000"/>
            <a:headEnd/>
            <a:tailEnd/>
          </a:ln>
        </p:spPr>
        <p:txBody>
          <a:bodyPr anchor="ctr">
            <a:spAutoFit/>
          </a:bodyPr>
          <a:lstStyle/>
          <a:p>
            <a:pPr algn="ctr"/>
            <a:r>
              <a:rPr lang="fa-IR" altLang="en-US" sz="3200" b="1" dirty="0">
                <a:solidFill>
                  <a:srgbClr val="005828"/>
                </a:solidFill>
                <a:ea typeface="Majalla UI"/>
                <a:cs typeface="B Titr" pitchFamily="2" charset="-78"/>
              </a:rPr>
              <a:t>1- تقسیم به اعتبارات مختلف</a:t>
            </a:r>
            <a:endParaRPr lang="fa-IR" altLang="en-US" sz="3200" dirty="0">
              <a:solidFill>
                <a:srgbClr val="005828"/>
              </a:solidFill>
              <a:ea typeface="Majalla UI"/>
              <a:cs typeface="B Koodak" pitchFamily="2" charset="-78"/>
            </a:endParaRPr>
          </a:p>
          <a:p>
            <a:pPr algn="just">
              <a:lnSpc>
                <a:spcPct val="150000"/>
              </a:lnSpc>
              <a:buFont typeface="Wingdings" pitchFamily="2" charset="2"/>
              <a:buChar char="v"/>
            </a:pPr>
            <a:r>
              <a:rPr lang="fa-IR" altLang="en-US" sz="2400" b="1" dirty="0">
                <a:solidFill>
                  <a:srgbClr val="002060"/>
                </a:solidFill>
                <a:ea typeface="Majalla UI"/>
                <a:cs typeface="B Nazanin" pitchFamily="2" charset="-78"/>
              </a:rPr>
              <a:t> تقسیم امر به معروف و نهی از منکر به:  1- حقوق الهی 2- حقوق مردم</a:t>
            </a:r>
          </a:p>
          <a:p>
            <a:pPr algn="just">
              <a:lnSpc>
                <a:spcPct val="150000"/>
              </a:lnSpc>
              <a:buFont typeface="Wingdings" pitchFamily="2" charset="2"/>
              <a:buChar char="v"/>
            </a:pPr>
            <a:r>
              <a:rPr lang="fa-IR" altLang="en-US" sz="2400" b="1" dirty="0">
                <a:solidFill>
                  <a:srgbClr val="002060"/>
                </a:solidFill>
                <a:ea typeface="Majalla UI"/>
                <a:cs typeface="B Nazanin" pitchFamily="2" charset="-78"/>
              </a:rPr>
              <a:t>تقسیم امر به معروف و نهی از منکربه :</a:t>
            </a:r>
          </a:p>
          <a:p>
            <a:pPr algn="just">
              <a:lnSpc>
                <a:spcPct val="150000"/>
              </a:lnSpc>
            </a:pPr>
            <a:r>
              <a:rPr lang="fa-IR" altLang="en-US" sz="2400" b="1" dirty="0">
                <a:solidFill>
                  <a:srgbClr val="002060"/>
                </a:solidFill>
                <a:ea typeface="Majalla UI"/>
                <a:cs typeface="B Nazanin" pitchFamily="2" charset="-78"/>
              </a:rPr>
              <a:t>  1- امور فردی 2- حوزه خانوادگی 3- حوزه اجتماعی 4- حوزه سازمانی</a:t>
            </a:r>
          </a:p>
          <a:p>
            <a:pPr algn="just">
              <a:lnSpc>
                <a:spcPct val="150000"/>
              </a:lnSpc>
              <a:buFont typeface="Wingdings" pitchFamily="2" charset="2"/>
              <a:buChar char="v"/>
            </a:pPr>
            <a:r>
              <a:rPr lang="fa-IR" altLang="en-US" sz="2400" b="1" dirty="0">
                <a:solidFill>
                  <a:srgbClr val="002060"/>
                </a:solidFill>
                <a:ea typeface="Majalla UI"/>
                <a:cs typeface="B Nazanin" pitchFamily="2" charset="-78"/>
              </a:rPr>
              <a:t>تقسیم امر به معروف و نهی از منکر: 1- در امور فکری و اعتقادی 2- در امور فرهنگی 3-در امور سیاسی  4- در امور اقتصادی 5- در امور اخلاقی و تربیتی و .....</a:t>
            </a:r>
          </a:p>
          <a:p>
            <a:pPr algn="just">
              <a:lnSpc>
                <a:spcPct val="150000"/>
              </a:lnSpc>
              <a:buFont typeface="Wingdings" pitchFamily="2" charset="2"/>
              <a:buChar char="v"/>
            </a:pPr>
            <a:r>
              <a:rPr lang="fa-IR" altLang="en-US" sz="2400" b="1" dirty="0">
                <a:solidFill>
                  <a:srgbClr val="002060"/>
                </a:solidFill>
                <a:ea typeface="Majalla UI"/>
                <a:cs typeface="B Nazanin" pitchFamily="2" charset="-78"/>
              </a:rPr>
              <a:t>تقسیم معروف های شرعی به واجبات و مستحبات و تقسیم منکرهای شرعی به حرامها و مکروهات </a:t>
            </a:r>
          </a:p>
        </p:txBody>
      </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4278313"/>
          </a:xfrm>
          <a:prstGeom prst="rect">
            <a:avLst/>
          </a:prstGeom>
          <a:noFill/>
          <a:ln w="9525">
            <a:noFill/>
            <a:miter lim="800000"/>
            <a:headEnd/>
            <a:tailEnd/>
          </a:ln>
        </p:spPr>
        <p:txBody>
          <a:bodyPr anchor="ctr">
            <a:spAutoFit/>
          </a:bodyPr>
          <a:lstStyle/>
          <a:p>
            <a:pPr algn="ctr"/>
            <a:r>
              <a:rPr lang="fa-IR" altLang="en-US" sz="3200" b="1" dirty="0">
                <a:solidFill>
                  <a:srgbClr val="005828"/>
                </a:solidFill>
                <a:ea typeface="Majalla UI"/>
                <a:cs typeface="B Titr" pitchFamily="2" charset="-78"/>
              </a:rPr>
              <a:t>2- تذکار</a:t>
            </a:r>
          </a:p>
          <a:p>
            <a:pPr algn="ctr"/>
            <a:endParaRPr lang="fa-IR" altLang="en-US" sz="2400" b="1" dirty="0">
              <a:solidFill>
                <a:srgbClr val="FF0000"/>
              </a:solidFill>
              <a:ea typeface="Majalla UI"/>
              <a:cs typeface="B Koodak" pitchFamily="2" charset="-78"/>
            </a:endParaRPr>
          </a:p>
          <a:p>
            <a:pPr algn="just"/>
            <a:r>
              <a:rPr lang="fa-IR" altLang="en-US" sz="2400" b="1" dirty="0">
                <a:solidFill>
                  <a:srgbClr val="002060"/>
                </a:solidFill>
                <a:ea typeface="Majalla UI"/>
                <a:cs typeface="B Nazanin" pitchFamily="2" charset="-78"/>
              </a:rPr>
              <a:t>معروف و منکر علاوه بر عمومیت و فراگیری تمام عرصه های زندگی دارای مراتب بوده و از مقولات تشکیکی است و هرچه معروف در مرتبه ی بالاتر قرار داشته باشد ، امر به آن و تلاش برای تحقق آن اولویت و ضرورت افزونتری دارد. مثلاً امر به اقامۀ دین و تحقق و تحکیم نظام ولایی از برجسته ترین و بزرگترین معروف ها است چنانچه منکر هر چه خطرناکتر و برای هدایت و تعالی انسانها زیانبارتر باشد نهی و مقابله با آن واجبتر می باشد. مثلاً مقابله با ظالمان و نهی از پذیرش حاکمیت استعمارگران و ستمگران در رأس واجبات قرار دارد و لذا سنگر نشینان اسلام ناب و مجاهدان راه خدا از برجسته ترین افراد آمر به معروف و ناهی از منکر هستند.</a:t>
            </a:r>
            <a:endParaRPr lang="en-US"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6"/>
          <p:cNvSpPr>
            <a:spLocks noChangeArrowheads="1"/>
          </p:cNvSpPr>
          <p:nvPr/>
        </p:nvSpPr>
        <p:spPr bwMode="auto">
          <a:xfrm>
            <a:off x="533400" y="990600"/>
            <a:ext cx="7956550" cy="5370701"/>
          </a:xfrm>
          <a:prstGeom prst="rect">
            <a:avLst/>
          </a:prstGeom>
          <a:noFill/>
          <a:ln>
            <a:noFill/>
            <a:headEnd/>
            <a:tailEnd/>
          </a:ln>
        </p:spPr>
        <p:style>
          <a:lnRef idx="1">
            <a:schemeClr val="accent2"/>
          </a:lnRef>
          <a:fillRef idx="3">
            <a:schemeClr val="accent2"/>
          </a:fillRef>
          <a:effectRef idx="2">
            <a:schemeClr val="accent2"/>
          </a:effectRef>
          <a:fontRef idx="minor">
            <a:schemeClr val="lt1"/>
          </a:fontRef>
        </p:style>
        <p:txBody>
          <a:bodyPr anchor="ctr">
            <a:spAutoFit/>
          </a:bodyPr>
          <a:lstStyle/>
          <a:p>
            <a:pPr algn="ctr">
              <a:lnSpc>
                <a:spcPct val="250000"/>
              </a:lnSpc>
              <a:defRPr/>
            </a:pPr>
            <a:r>
              <a:rPr lang="fa-IR" sz="5400" b="1" dirty="0">
                <a:solidFill>
                  <a:srgbClr val="680000"/>
                </a:solidFill>
                <a:cs typeface="B Titr" pitchFamily="2" charset="-78"/>
              </a:rPr>
              <a:t>بخش دوم</a:t>
            </a:r>
          </a:p>
          <a:p>
            <a:pPr algn="ctr">
              <a:lnSpc>
                <a:spcPct val="250000"/>
              </a:lnSpc>
              <a:defRPr/>
            </a:pPr>
            <a:r>
              <a:rPr lang="fa-IR" sz="4800" b="1" dirty="0">
                <a:solidFill>
                  <a:srgbClr val="C00000"/>
                </a:solidFill>
                <a:cs typeface="B Titr" pitchFamily="2" charset="-78"/>
              </a:rPr>
              <a:t>چرایی امر به معروف و نهی از منکر</a:t>
            </a:r>
          </a:p>
          <a:p>
            <a:pPr algn="ctr">
              <a:defRPr/>
            </a:pPr>
            <a:endParaRPr lang="fa-IR" sz="4400" b="1" dirty="0">
              <a:cs typeface="B Titr" pitchFamily="2" charset="-78"/>
            </a:endParaRPr>
          </a:p>
          <a:p>
            <a:pPr algn="ctr">
              <a:defRPr/>
            </a:pPr>
            <a:endParaRPr lang="fa-IR" sz="4400" b="1" dirty="0">
              <a:cs typeface="B Titr" pitchFamily="2" charset="-78"/>
            </a:endParaRP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410200"/>
          </a:xfrm>
          <a:noFill/>
          <a:extLst>
            <a:ext uri="{91240B29-F687-4F45-9708-019B960494DF}">
              <a14:hiddenLine xmlns:a14="http://schemas.microsoft.com/office/drawing/2010/main" xmlns="" w="9525">
                <a:solidFill>
                  <a:srgbClr val="000000"/>
                </a:solidFill>
                <a:miter lim="800000"/>
                <a:headEnd/>
                <a:tailEnd/>
              </a14:hiddenLine>
            </a:ext>
          </a:extLst>
        </p:spPr>
        <p:style>
          <a:lnRef idx="0">
            <a:scrgbClr r="0" g="0" b="0"/>
          </a:lnRef>
          <a:fillRef idx="1002">
            <a:schemeClr val="lt2"/>
          </a:fillRef>
          <a:effectRef idx="0">
            <a:scrgbClr r="0" g="0" b="0"/>
          </a:effectRef>
          <a:fontRef idx="major"/>
        </p:style>
        <p:txBody>
          <a:bodyPr>
            <a:normAutofit fontScale="92500"/>
          </a:bodyPr>
          <a:lstStyle/>
          <a:p>
            <a:pPr marL="274320" indent="-274320" algn="ctr" eaLnBrk="1" fontAlgn="auto" hangingPunct="1">
              <a:spcAft>
                <a:spcPts val="0"/>
              </a:spcAft>
              <a:buClr>
                <a:schemeClr val="accent3"/>
              </a:buClr>
              <a:buFont typeface="Wingdings 2"/>
              <a:buNone/>
              <a:defRPr/>
            </a:pPr>
            <a:endParaRPr lang="fa-IR" sz="1600" dirty="0" smtClean="0">
              <a:cs typeface="B Titr" pitchFamily="2" charset="-78"/>
            </a:endParaRPr>
          </a:p>
          <a:p>
            <a:pPr marL="274320" indent="-274320" algn="ctr" eaLnBrk="1" fontAlgn="auto" hangingPunct="1">
              <a:spcAft>
                <a:spcPts val="0"/>
              </a:spcAft>
              <a:buClr>
                <a:schemeClr val="accent3"/>
              </a:buClr>
              <a:buFont typeface="Wingdings 2"/>
              <a:buNone/>
              <a:defRPr/>
            </a:pPr>
            <a:r>
              <a:rPr lang="fa-IR" sz="6600" dirty="0" smtClean="0">
                <a:solidFill>
                  <a:srgbClr val="990000"/>
                </a:solidFill>
                <a:cs typeface="B Titr" pitchFamily="2" charset="-78"/>
              </a:rPr>
              <a:t>فصل اول</a:t>
            </a:r>
            <a:endParaRPr lang="fa-IR" sz="7100" dirty="0" smtClean="0">
              <a:solidFill>
                <a:srgbClr val="990000"/>
              </a:solidFill>
              <a:cs typeface="B Titr" pitchFamily="2" charset="-78"/>
            </a:endParaRPr>
          </a:p>
          <a:p>
            <a:pPr marL="274320" indent="-274320" algn="ctr" eaLnBrk="1" fontAlgn="auto" hangingPunct="1">
              <a:spcAft>
                <a:spcPts val="0"/>
              </a:spcAft>
              <a:buClr>
                <a:schemeClr val="accent3"/>
              </a:buClr>
              <a:buFont typeface="Wingdings 2"/>
              <a:buNone/>
              <a:defRPr/>
            </a:pPr>
            <a:endParaRPr lang="fa-IR" sz="4400" dirty="0" smtClean="0">
              <a:cs typeface="B Titr" pitchFamily="2" charset="-78"/>
            </a:endParaRPr>
          </a:p>
          <a:p>
            <a:pPr marL="274320" indent="-274320" algn="ctr" eaLnBrk="1" fontAlgn="auto" hangingPunct="1">
              <a:spcAft>
                <a:spcPts val="0"/>
              </a:spcAft>
              <a:buClr>
                <a:schemeClr val="accent3"/>
              </a:buClr>
              <a:buFont typeface="Wingdings 2"/>
              <a:buNone/>
              <a:defRPr/>
            </a:pPr>
            <a:r>
              <a:rPr lang="fa-IR" sz="7600" dirty="0" smtClean="0">
                <a:solidFill>
                  <a:srgbClr val="3A0000"/>
                </a:solidFill>
                <a:cs typeface="B Jadid" pitchFamily="2" charset="-78"/>
              </a:rPr>
              <a:t>اهمّیّت و جایگاه امر به معروف ونهی از منکر</a:t>
            </a:r>
            <a:endParaRPr lang="fa-IR" sz="7600" dirty="0">
              <a:solidFill>
                <a:srgbClr val="3A0000"/>
              </a:solidFill>
              <a:cs typeface="B Jadid" pitchFamily="2" charset="-78"/>
            </a:endParaRPr>
          </a:p>
        </p:txBody>
      </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609600"/>
            <a:ext cx="8185150" cy="5170646"/>
          </a:xfrm>
          <a:prstGeom prst="rect">
            <a:avLst/>
          </a:prstGeom>
          <a:noFill/>
          <a:ln>
            <a:noFill/>
            <a:headEnd/>
            <a:tailEnd/>
          </a:ln>
        </p:spPr>
        <p:style>
          <a:lnRef idx="2">
            <a:schemeClr val="accent3">
              <a:shade val="50000"/>
            </a:schemeClr>
          </a:lnRef>
          <a:fillRef idx="1">
            <a:schemeClr val="accent3"/>
          </a:fillRef>
          <a:effectRef idx="0">
            <a:schemeClr val="accent3"/>
          </a:effectRef>
          <a:fontRef idx="minor">
            <a:schemeClr val="lt1"/>
          </a:fontRef>
        </p:style>
        <p:txBody>
          <a:bodyPr wrap="square" anchor="ctr">
            <a:spAutoFit/>
          </a:bodyPr>
          <a:lstStyle/>
          <a:p>
            <a:pPr algn="ctr">
              <a:lnSpc>
                <a:spcPct val="250000"/>
              </a:lnSpc>
              <a:defRPr/>
            </a:pPr>
            <a:r>
              <a:rPr lang="fa-IR" sz="3600" b="1" dirty="0">
                <a:solidFill>
                  <a:srgbClr val="680000"/>
                </a:solidFill>
                <a:cs typeface="B Titr" pitchFamily="2" charset="-78"/>
              </a:rPr>
              <a:t>مباحث مطرح شده در این فصل</a:t>
            </a:r>
          </a:p>
          <a:p>
            <a:pPr marL="406400" indent="-406400">
              <a:lnSpc>
                <a:spcPct val="200000"/>
              </a:lnSpc>
              <a:defRPr/>
            </a:pPr>
            <a:r>
              <a:rPr lang="fa-IR" sz="2400" b="1" dirty="0">
                <a:solidFill>
                  <a:srgbClr val="002060"/>
                </a:solidFill>
                <a:cs typeface="B Titr" pitchFamily="2" charset="-78"/>
              </a:rPr>
              <a:t>- این فریضه </a:t>
            </a:r>
            <a:r>
              <a:rPr lang="ar-SA" sz="2400" b="1" dirty="0">
                <a:solidFill>
                  <a:srgbClr val="002060"/>
                </a:solidFill>
                <a:cs typeface="B Titr" pitchFamily="2" charset="-78"/>
              </a:rPr>
              <a:t>شأن ربوبی دارد</a:t>
            </a:r>
            <a:endParaRPr lang="en-US" sz="2400" b="1" dirty="0">
              <a:solidFill>
                <a:srgbClr val="002060"/>
              </a:solidFill>
              <a:cs typeface="B Titr" pitchFamily="2" charset="-78"/>
            </a:endParaRPr>
          </a:p>
          <a:p>
            <a:pPr marL="406400" indent="-406400">
              <a:lnSpc>
                <a:spcPct val="200000"/>
              </a:lnSpc>
              <a:defRPr/>
            </a:pPr>
            <a:r>
              <a:rPr lang="fa-IR" sz="2400" b="1" dirty="0">
                <a:solidFill>
                  <a:srgbClr val="002060"/>
                </a:solidFill>
                <a:cs typeface="B Titr" pitchFamily="2" charset="-78"/>
              </a:rPr>
              <a:t>- این فریضه </a:t>
            </a:r>
            <a:r>
              <a:rPr lang="ar-SA" sz="2400" b="1" dirty="0">
                <a:solidFill>
                  <a:srgbClr val="002060"/>
                </a:solidFill>
                <a:cs typeface="B Titr" pitchFamily="2" charset="-78"/>
              </a:rPr>
              <a:t>امتیاز امت اسلامی و شاخص دین داری است</a:t>
            </a:r>
            <a:endParaRPr lang="en-US" sz="2400" b="1" dirty="0">
              <a:solidFill>
                <a:srgbClr val="002060"/>
              </a:solidFill>
              <a:cs typeface="B Titr" pitchFamily="2" charset="-78"/>
            </a:endParaRPr>
          </a:p>
          <a:p>
            <a:pPr marL="406400" indent="-406400">
              <a:lnSpc>
                <a:spcPct val="200000"/>
              </a:lnSpc>
              <a:defRPr/>
            </a:pPr>
            <a:r>
              <a:rPr lang="fa-IR" sz="2400" b="1" dirty="0">
                <a:solidFill>
                  <a:srgbClr val="002060"/>
                </a:solidFill>
                <a:cs typeface="B Titr" pitchFamily="2" charset="-78"/>
              </a:rPr>
              <a:t>- </a:t>
            </a:r>
            <a:r>
              <a:rPr lang="ar-SA" sz="2400" b="1" dirty="0">
                <a:solidFill>
                  <a:srgbClr val="002060"/>
                </a:solidFill>
                <a:cs typeface="B Titr" pitchFamily="2" charset="-78"/>
              </a:rPr>
              <a:t>شرافت و فضیلت </a:t>
            </a:r>
            <a:r>
              <a:rPr lang="fa-IR" sz="2400" b="1" dirty="0">
                <a:solidFill>
                  <a:srgbClr val="002060"/>
                </a:solidFill>
                <a:cs typeface="B Titr" pitchFamily="2" charset="-78"/>
              </a:rPr>
              <a:t>این فریضه </a:t>
            </a:r>
            <a:r>
              <a:rPr lang="ar-SA" sz="2400" b="1" dirty="0">
                <a:solidFill>
                  <a:srgbClr val="002060"/>
                </a:solidFill>
                <a:cs typeface="B Titr" pitchFamily="2" charset="-78"/>
              </a:rPr>
              <a:t>نسبت به دیگر فرائض</a:t>
            </a:r>
            <a:endParaRPr lang="en-US" sz="2400" b="1" dirty="0">
              <a:solidFill>
                <a:srgbClr val="002060"/>
              </a:solidFill>
              <a:cs typeface="B Titr" pitchFamily="2" charset="-78"/>
            </a:endParaRPr>
          </a:p>
          <a:p>
            <a:pPr marL="406400" indent="-406400">
              <a:lnSpc>
                <a:spcPct val="200000"/>
              </a:lnSpc>
              <a:defRPr/>
            </a:pPr>
            <a:r>
              <a:rPr lang="fa-IR" sz="2400" b="1" dirty="0">
                <a:solidFill>
                  <a:srgbClr val="002060"/>
                </a:solidFill>
                <a:cs typeface="B Titr" pitchFamily="2" charset="-78"/>
              </a:rPr>
              <a:t>- این فریضه </a:t>
            </a:r>
            <a:r>
              <a:rPr lang="ar-SA" sz="2400" b="1" dirty="0">
                <a:solidFill>
                  <a:srgbClr val="002060"/>
                </a:solidFill>
                <a:cs typeface="B Titr" pitchFamily="2" charset="-78"/>
              </a:rPr>
              <a:t>ضامن اجرای احکام اسلامی و دستیابی به سبک زندگی اسلامی</a:t>
            </a:r>
            <a:endParaRPr lang="en-US" sz="2400" b="1" dirty="0">
              <a:solidFill>
                <a:srgbClr val="002060"/>
              </a:solidFill>
              <a:cs typeface="B Titr" pitchFamily="2" charset="-78"/>
            </a:endParaRPr>
          </a:p>
          <a:p>
            <a:pPr marL="406400" indent="-406400">
              <a:lnSpc>
                <a:spcPct val="200000"/>
              </a:lnSpc>
              <a:defRPr/>
            </a:pPr>
            <a:r>
              <a:rPr lang="fa-IR" sz="2400" b="1" dirty="0">
                <a:solidFill>
                  <a:srgbClr val="002060"/>
                </a:solidFill>
                <a:cs typeface="B Titr" pitchFamily="2" charset="-78"/>
              </a:rPr>
              <a:t>- این فریضه </a:t>
            </a:r>
            <a:r>
              <a:rPr lang="ar-SA" sz="2400" b="1" dirty="0">
                <a:solidFill>
                  <a:srgbClr val="002060"/>
                </a:solidFill>
                <a:cs typeface="B Titr" pitchFamily="2" charset="-78"/>
              </a:rPr>
              <a:t>عامل عزّت و سعادت امت اسلامی و ناکامی دشمنان است</a:t>
            </a:r>
            <a:endParaRPr lang="en-US" sz="2400" b="1" dirty="0">
              <a:solidFill>
                <a:srgbClr val="002060"/>
              </a:solidFill>
              <a:cs typeface="B Titr" pitchFamily="2" charset="-78"/>
            </a:endParaRP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685800" y="304800"/>
            <a:ext cx="7956550" cy="6401753"/>
          </a:xfrm>
          <a:prstGeom prst="rect">
            <a:avLst/>
          </a:prstGeom>
          <a:noFill/>
          <a:ln w="9525">
            <a:noFill/>
            <a:miter lim="800000"/>
            <a:headEnd/>
            <a:tailEnd/>
          </a:ln>
        </p:spPr>
        <p:txBody>
          <a:bodyPr wrap="square" anchor="ctr">
            <a:spAutoFit/>
          </a:bodyPr>
          <a:lstStyle/>
          <a:p>
            <a:pPr algn="just"/>
            <a:r>
              <a:rPr lang="fa-IR" altLang="en-US" sz="3600" b="1" dirty="0" smtClean="0">
                <a:solidFill>
                  <a:srgbClr val="680000"/>
                </a:solidFill>
                <a:ea typeface="Majalla UI"/>
                <a:cs typeface="B Morvarid" pitchFamily="2" charset="-78"/>
              </a:rPr>
              <a:t>مقام معظم رهبری امام خامنه ای مدظله العالی:</a:t>
            </a:r>
          </a:p>
          <a:p>
            <a:pPr algn="just"/>
            <a:endParaRPr lang="fa-IR" altLang="en-US" sz="600" b="1" dirty="0">
              <a:solidFill>
                <a:srgbClr val="680000"/>
              </a:solidFill>
              <a:ea typeface="Majalla UI"/>
              <a:cs typeface="B Morvarid" pitchFamily="2" charset="-78"/>
            </a:endParaRPr>
          </a:p>
          <a:p>
            <a:pPr algn="just">
              <a:lnSpc>
                <a:spcPct val="150000"/>
              </a:lnSpc>
            </a:pPr>
            <a:r>
              <a:rPr lang="fa-IR" altLang="en-US" sz="3200" b="1" dirty="0" smtClean="0">
                <a:solidFill>
                  <a:srgbClr val="000099"/>
                </a:solidFill>
                <a:ea typeface="Majalla UI"/>
                <a:cs typeface="B Nazanin" pitchFamily="2" charset="-78"/>
              </a:rPr>
              <a:t>من </a:t>
            </a:r>
            <a:r>
              <a:rPr lang="fa-IR" altLang="en-US" sz="3200" b="1" dirty="0">
                <a:solidFill>
                  <a:srgbClr val="000099"/>
                </a:solidFill>
                <a:ea typeface="Majalla UI"/>
                <a:cs typeface="B Nazanin" pitchFamily="2" charset="-78"/>
              </a:rPr>
              <a:t>می خواهم این واجب فراموش شده اسلام را به یاد شما و ملت ایران بیاورم؛ امر به معروف و نهی از منکر. همه آحاد مردم باید وظیفه امر کردن به کار معروف و نهی از کار بد را برای خود قائل باشند این تضمین کننده حیات طیّبه در نظام اسلامی خواهد بود. عمل کنید تا آثارش را ببینیم</a:t>
            </a:r>
            <a:r>
              <a:rPr lang="fa-IR" altLang="en-US" sz="3200" b="1" dirty="0" smtClean="0">
                <a:solidFill>
                  <a:srgbClr val="000099"/>
                </a:solidFill>
                <a:ea typeface="Majalla UI"/>
                <a:cs typeface="B Nazanin" pitchFamily="2" charset="-78"/>
              </a:rPr>
              <a:t>.                                   </a:t>
            </a:r>
            <a:r>
              <a:rPr lang="fa-IR" altLang="en-US" sz="3200" b="1" dirty="0" smtClean="0">
                <a:solidFill>
                  <a:srgbClr val="680000"/>
                </a:solidFill>
                <a:ea typeface="Majalla UI"/>
                <a:cs typeface="B Yagut" pitchFamily="2" charset="-78"/>
              </a:rPr>
              <a:t>68/10/19</a:t>
            </a:r>
            <a:endParaRPr lang="fa-IR" altLang="en-US" sz="3200" b="1" dirty="0">
              <a:solidFill>
                <a:srgbClr val="000099"/>
              </a:solidFill>
              <a:ea typeface="Majalla UI"/>
              <a:cs typeface="B Nazanin" pitchFamily="2" charset="-78"/>
            </a:endParaRPr>
          </a:p>
          <a:p>
            <a:pPr algn="l">
              <a:lnSpc>
                <a:spcPct val="150000"/>
              </a:lnSpc>
            </a:pPr>
            <a:r>
              <a:rPr lang="fa-IR" altLang="en-US" sz="3200" b="1" dirty="0">
                <a:solidFill>
                  <a:srgbClr val="680000"/>
                </a:solidFill>
                <a:ea typeface="Majalla UI"/>
                <a:cs typeface="B Yagut" pitchFamily="2" charset="-78"/>
              </a:rPr>
              <a:t> </a:t>
            </a:r>
            <a:endParaRPr lang="fa-IR" altLang="en-US" sz="3200" b="1" dirty="0">
              <a:solidFill>
                <a:srgbClr val="680000"/>
              </a:solidFill>
              <a:ea typeface="Majalla UI"/>
              <a:cs typeface="B Mitra" pitchFamily="2" charset="-78"/>
            </a:endParaRPr>
          </a:p>
          <a:p>
            <a:pPr algn="ctr"/>
            <a:endParaRPr lang="fa-IR" altLang="en-US" sz="3200" b="1" dirty="0">
              <a:solidFill>
                <a:srgbClr val="680000"/>
              </a:solidFill>
              <a:ea typeface="Majalla UI"/>
              <a:cs typeface="B Titr" pitchFamily="2" charset="-78"/>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6"/>
          <p:cNvSpPr>
            <a:spLocks noChangeArrowheads="1"/>
          </p:cNvSpPr>
          <p:nvPr/>
        </p:nvSpPr>
        <p:spPr bwMode="auto">
          <a:xfrm>
            <a:off x="533400" y="990600"/>
            <a:ext cx="7956550" cy="4647426"/>
          </a:xfrm>
          <a:prstGeom prst="rect">
            <a:avLst/>
          </a:prstGeom>
          <a:noFill/>
          <a:ln>
            <a:headEnd/>
            <a:tailEnd/>
          </a:ln>
        </p:spPr>
        <p:style>
          <a:lnRef idx="1">
            <a:schemeClr val="accent2"/>
          </a:lnRef>
          <a:fillRef idx="3">
            <a:schemeClr val="accent2"/>
          </a:fillRef>
          <a:effectRef idx="2">
            <a:schemeClr val="accent2"/>
          </a:effectRef>
          <a:fontRef idx="minor">
            <a:schemeClr val="lt1"/>
          </a:fontRef>
        </p:style>
        <p:txBody>
          <a:bodyPr anchor="ctr">
            <a:spAutoFit/>
          </a:bodyPr>
          <a:lstStyle/>
          <a:p>
            <a:pPr algn="ctr">
              <a:lnSpc>
                <a:spcPct val="250000"/>
              </a:lnSpc>
              <a:defRPr/>
            </a:pPr>
            <a:r>
              <a:rPr lang="fa-IR" sz="3200" b="1" dirty="0">
                <a:solidFill>
                  <a:srgbClr val="680000"/>
                </a:solidFill>
                <a:cs typeface="B Titr" pitchFamily="2" charset="-78"/>
              </a:rPr>
              <a:t>بخش اول </a:t>
            </a:r>
          </a:p>
          <a:p>
            <a:pPr algn="ctr">
              <a:lnSpc>
                <a:spcPct val="250000"/>
              </a:lnSpc>
              <a:defRPr/>
            </a:pPr>
            <a:r>
              <a:rPr lang="fa-IR" sz="3200" b="1" dirty="0">
                <a:solidFill>
                  <a:srgbClr val="005828"/>
                </a:solidFill>
                <a:cs typeface="B Titr" pitchFamily="2" charset="-78"/>
              </a:rPr>
              <a:t> چیستی فریضه امر به معروف و نهی از منکر</a:t>
            </a:r>
          </a:p>
          <a:p>
            <a:pPr algn="ctr">
              <a:lnSpc>
                <a:spcPct val="250000"/>
              </a:lnSpc>
              <a:defRPr/>
            </a:pPr>
            <a:r>
              <a:rPr lang="fa-IR" sz="3200" b="1" dirty="0">
                <a:cs typeface="B Titr" pitchFamily="2" charset="-78"/>
              </a:rPr>
              <a:t> </a:t>
            </a:r>
          </a:p>
          <a:p>
            <a:pPr algn="ctr">
              <a:defRPr/>
            </a:pPr>
            <a:endParaRPr lang="fa-IR" sz="2800" b="1" dirty="0">
              <a:cs typeface="B Titr" pitchFamily="2" charset="-78"/>
            </a:endParaRPr>
          </a:p>
          <a:p>
            <a:pPr algn="ctr">
              <a:defRPr/>
            </a:pPr>
            <a:endParaRPr lang="fa-IR" sz="2800" b="1" dirty="0">
              <a:cs typeface="B Titr" pitchFamily="2" charset="-78"/>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1"/>
                                          </p:val>
                                        </p:tav>
                                        <p:tav tm="100000">
                                          <p:val>
                                            <p:strVal val="#ppt_x"/>
                                          </p:val>
                                        </p:tav>
                                      </p:tavLst>
                                    </p:anim>
                                    <p:anim calcmode="lin" valueType="num">
                                      <p:cBhvr>
                                        <p:cTn id="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5878513"/>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1- امر به معروف ونهی از منکر شأن ربوبی دارد</a:t>
            </a:r>
          </a:p>
          <a:p>
            <a:pPr algn="ctr"/>
            <a:endParaRPr lang="fa-IR" altLang="en-US" sz="3200" dirty="0">
              <a:solidFill>
                <a:srgbClr val="92D050"/>
              </a:solidFill>
              <a:ea typeface="Majalla UI"/>
              <a:cs typeface="B Koodak" pitchFamily="2" charset="-78"/>
            </a:endParaRPr>
          </a:p>
          <a:p>
            <a:pPr algn="just"/>
            <a:r>
              <a:rPr lang="fa-IR" altLang="en-US" sz="2400" b="1" dirty="0">
                <a:solidFill>
                  <a:srgbClr val="000099"/>
                </a:solidFill>
                <a:ea typeface="Majalla UI"/>
                <a:cs typeface="B Nazanin" pitchFamily="2" charset="-78"/>
              </a:rPr>
              <a:t>فروع دین تکالیف و واجباتی هستند که خدا ابلاغ کننده آن می باشد و انجام آن بر عهده مؤمنین است اما امر به معروف و نهی از منکر قبل از مؤمنین دو صفت از اوصاف خداوند متعال می باشد. شواهد این اصل در آیات و روایات بیان شده است:</a:t>
            </a:r>
          </a:p>
          <a:p>
            <a:pPr algn="just"/>
            <a:endParaRPr lang="fa-IR" altLang="en-US" sz="2400" b="1" dirty="0">
              <a:solidFill>
                <a:srgbClr val="000099"/>
              </a:solidFill>
              <a:ea typeface="Majalla UI"/>
              <a:cs typeface="B Nazanin" pitchFamily="2" charset="-78"/>
            </a:endParaRPr>
          </a:p>
          <a:p>
            <a:pPr algn="just">
              <a:buFont typeface="Wingdings" pitchFamily="2" charset="2"/>
              <a:buChar char="q"/>
            </a:pPr>
            <a:r>
              <a:rPr lang="fa-IR" altLang="en-US" sz="2400" b="1" dirty="0">
                <a:solidFill>
                  <a:srgbClr val="000099"/>
                </a:solidFill>
                <a:ea typeface="Majalla UI"/>
                <a:cs typeface="B Nazanin" pitchFamily="2" charset="-78"/>
              </a:rPr>
              <a:t>آیه 90 سوره نحل:«إِنَّ اللَّهَ يَأْمُرُ بِالْعَدْلِ وَ الْإِحْسانِ وَ إيتاءِ ذِي الْقُرْبي‏ وَ يَنْهي‏ عَنِ الْفَحْشاءِ وَ الْمُنْکَرِ وَ الْبَغْيِ يَعِظُکُمْ لَعَلَّکُمْ تَذَکَّرُونَ»</a:t>
            </a:r>
          </a:p>
          <a:p>
            <a:pPr algn="just"/>
            <a:endParaRPr lang="fa-IR" altLang="en-US" sz="2400" b="1" dirty="0">
              <a:solidFill>
                <a:srgbClr val="000099"/>
              </a:solidFill>
              <a:ea typeface="Majalla UI"/>
              <a:cs typeface="B Nazanin" pitchFamily="2" charset="-78"/>
            </a:endParaRPr>
          </a:p>
          <a:p>
            <a:pPr algn="just">
              <a:buFont typeface="Wingdings" pitchFamily="2" charset="2"/>
              <a:buChar char="q"/>
            </a:pPr>
            <a:r>
              <a:rPr lang="fa-IR" altLang="en-US" sz="2400" b="1" dirty="0">
                <a:solidFill>
                  <a:srgbClr val="000099"/>
                </a:solidFill>
                <a:ea typeface="Majalla UI"/>
                <a:cs typeface="B Nazanin" pitchFamily="2" charset="-78"/>
              </a:rPr>
              <a:t>امام محمّد باقر می فرماید : اَلاَمْرُ بِالمَعْرُوفِ وَ النَّهْیِ عَنِ المُنْکَرِ خُلْقانِ مِنْ خُلْقِ الله (خصال صدوق، ج 1، ص 115)</a:t>
            </a:r>
          </a:p>
          <a:p>
            <a:pPr algn="just"/>
            <a:endParaRPr lang="fa-IR" altLang="en-US" sz="2400" b="1" dirty="0">
              <a:solidFill>
                <a:srgbClr val="000099"/>
              </a:solidFill>
              <a:ea typeface="Majalla UI"/>
              <a:cs typeface="B Nazanin" pitchFamily="2" charset="-78"/>
            </a:endParaRPr>
          </a:p>
          <a:p>
            <a:pPr algn="just"/>
            <a:r>
              <a:rPr lang="fa-IR" altLang="en-US" sz="2400" b="1" dirty="0">
                <a:solidFill>
                  <a:srgbClr val="000099"/>
                </a:solidFill>
                <a:ea typeface="Majalla UI"/>
                <a:cs typeface="B Nazanin" pitchFamily="2" charset="-78"/>
              </a:rPr>
              <a:t>لذا این رسالت به تبع خدا رسول خدا(ص)، اولیاء معصوم الهی و مصلحان و سپس مؤمنین تلاش می کنند خود را به این وصف الهی متصف کنند. </a:t>
            </a:r>
          </a:p>
          <a:p>
            <a:pPr algn="just"/>
            <a:endParaRPr lang="fa-IR"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6247864"/>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2- امر به معروف ونهی از منکر امتیاز امت اسلامی و شاخص دین داری است</a:t>
            </a:r>
          </a:p>
          <a:p>
            <a:pPr algn="ctr"/>
            <a:endParaRPr lang="fa-IR" altLang="en-US" sz="3600" dirty="0">
              <a:solidFill>
                <a:srgbClr val="000099"/>
              </a:solidFill>
              <a:ea typeface="Majalla UI"/>
              <a:cs typeface="B Koodak" pitchFamily="2" charset="-78"/>
            </a:endParaRPr>
          </a:p>
          <a:p>
            <a:pPr marL="342900" indent="-342900" algn="just">
              <a:buFont typeface="Wingdings" pitchFamily="2" charset="2"/>
              <a:buChar char="q"/>
            </a:pPr>
            <a:r>
              <a:rPr lang="fa-IR" altLang="en-US" sz="2800" b="1" dirty="0">
                <a:solidFill>
                  <a:srgbClr val="000099"/>
                </a:solidFill>
                <a:ea typeface="Majalla UI"/>
                <a:cs typeface="B Nazanin" pitchFamily="2" charset="-78"/>
              </a:rPr>
              <a:t>کُنْتُمْ خَيْرَ أُمَّةٍ أُخْرِجَتْ لِلنَّاسِ تَأْمُرُونَ بِالْمَعْرُوفِ وَ تَنْهَوْنَ عَنِ الْمُنْکَرِ وَ تُؤْمِنُونَ بِاللَّهِ  (آل عمران/110)</a:t>
            </a:r>
          </a:p>
          <a:p>
            <a:pPr marL="342900" indent="-342900" algn="just"/>
            <a:endParaRPr lang="fa-IR" altLang="en-US" sz="2800" b="1" dirty="0">
              <a:solidFill>
                <a:srgbClr val="000099"/>
              </a:solidFill>
              <a:ea typeface="Majalla UI"/>
              <a:cs typeface="B Nazanin" pitchFamily="2" charset="-78"/>
            </a:endParaRPr>
          </a:p>
          <a:p>
            <a:pPr marL="342900" indent="-342900" algn="just">
              <a:buFont typeface="Wingdings" pitchFamily="2" charset="2"/>
              <a:buChar char="q"/>
            </a:pPr>
            <a:r>
              <a:rPr lang="fa-IR" altLang="en-US" sz="2800" b="1" dirty="0">
                <a:solidFill>
                  <a:srgbClr val="000099"/>
                </a:solidFill>
                <a:ea typeface="Majalla UI"/>
                <a:cs typeface="B Nazanin" pitchFamily="2" charset="-78"/>
              </a:rPr>
              <a:t>امام خامنه ای که تمدن اسلامی در سطح جهانی را مرحله پنجم اهداف نهضت اسلامی می داند، بر این باورند که دست یابی به تمدن اسلامی جز در پرتو مسئولیت همگانی و تحقّق امر به معروف و نهی از منکر میسور نخواهد بود و لذا قرآن در آیه 71سوره توبه یکی از برجسته ترین شاخص های دین داری و جامعه اسلامی را امر به معروف و نهی از منکر همگانی می داند.</a:t>
            </a:r>
          </a:p>
          <a:p>
            <a:pPr algn="just"/>
            <a:r>
              <a:rPr lang="fa-IR" altLang="en-US" sz="2400" b="1" dirty="0">
                <a:solidFill>
                  <a:srgbClr val="002060"/>
                </a:solidFill>
                <a:ea typeface="Majalla UI"/>
                <a:cs typeface="B Nazanin" pitchFamily="2" charset="-78"/>
              </a:rPr>
              <a:t> </a:t>
            </a:r>
          </a:p>
          <a:p>
            <a:pPr algn="just"/>
            <a:endParaRPr lang="fa-IR"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304800"/>
            <a:ext cx="8458200" cy="6032421"/>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3- شرافت و فضیلت این فریضه نسبت به دیگر فرائض</a:t>
            </a:r>
          </a:p>
          <a:p>
            <a:pPr algn="ctr"/>
            <a:endParaRPr lang="fa-IR" altLang="en-US" dirty="0">
              <a:solidFill>
                <a:srgbClr val="92D050"/>
              </a:solidFill>
              <a:ea typeface="Majalla UI"/>
              <a:cs typeface="B Koodak" pitchFamily="2" charset="-78"/>
            </a:endParaRPr>
          </a:p>
          <a:p>
            <a:pPr algn="just"/>
            <a:r>
              <a:rPr lang="fa-IR" altLang="en-US" sz="2800" b="1" dirty="0">
                <a:solidFill>
                  <a:srgbClr val="000099"/>
                </a:solidFill>
                <a:ea typeface="Majalla UI"/>
                <a:cs typeface="B Nazanin" pitchFamily="2" charset="-78"/>
              </a:rPr>
              <a:t>امر به معروف و نهی از منکر به عنوان مهمترین عامل اقامه دین و تحقّق فرائض و نیکویی ها هم برآنها شرافت و عظمت دارد هم تقدّم و هیچ عمل نیک و فریضه ای با آن قابل مقایسه نمی باشد. چنانچه برای آن تعابیری چون واجب بزرگ(فریضه عظیمه) و برترین و شریفترین واجب ( اِسمَی الفرائض و اَشَرَفِها) آمده و نیز در روایات به شرافت و تقدّم امر به معروف و نهی از منکر بر دیگر فرائض اشاره شده مانند</a:t>
            </a:r>
            <a:r>
              <a:rPr lang="fa-IR" altLang="en-US" sz="2800" b="1" dirty="0" smtClean="0">
                <a:solidFill>
                  <a:srgbClr val="000099"/>
                </a:solidFill>
                <a:ea typeface="Majalla UI"/>
                <a:cs typeface="B Nazanin" pitchFamily="2" charset="-78"/>
              </a:rPr>
              <a:t>:</a:t>
            </a:r>
            <a:endParaRPr lang="en-US" altLang="en-US" sz="2800" b="1" dirty="0" smtClean="0">
              <a:solidFill>
                <a:srgbClr val="000099"/>
              </a:solidFill>
              <a:ea typeface="Majalla UI"/>
              <a:cs typeface="B Nazanin" pitchFamily="2" charset="-78"/>
            </a:endParaRPr>
          </a:p>
          <a:p>
            <a:pPr algn="just"/>
            <a:endParaRPr lang="fa-IR" altLang="en-US" sz="2800" b="1" dirty="0">
              <a:solidFill>
                <a:srgbClr val="000099"/>
              </a:solidFill>
              <a:ea typeface="Majalla UI"/>
              <a:cs typeface="B Nazanin" pitchFamily="2" charset="-78"/>
            </a:endParaRPr>
          </a:p>
          <a:p>
            <a:pPr algn="just">
              <a:buFont typeface="Wingdings" pitchFamily="2" charset="2"/>
              <a:buChar char="q"/>
            </a:pPr>
            <a:r>
              <a:rPr lang="fa-IR" altLang="en-US" sz="2800" b="1" dirty="0">
                <a:solidFill>
                  <a:srgbClr val="000099"/>
                </a:solidFill>
                <a:ea typeface="Majalla UI"/>
                <a:cs typeface="B Nazanin" pitchFamily="2" charset="-78"/>
              </a:rPr>
              <a:t>علی (ع) می فرماید:</a:t>
            </a:r>
          </a:p>
          <a:p>
            <a:pPr algn="just"/>
            <a:r>
              <a:rPr lang="fa-IR" altLang="en-US" sz="2800" b="1" dirty="0">
                <a:solidFill>
                  <a:srgbClr val="000099"/>
                </a:solidFill>
                <a:ea typeface="Majalla UI"/>
                <a:cs typeface="B Nazanin" pitchFamily="2" charset="-78"/>
              </a:rPr>
              <a:t>وَما اَعمالُ البِرِّ کُلَها وَالجِهادُ فی سَبیلِ الله عِندَ الاَمرِ بِالمَعروفِ والنَهیِ عَن المُنکَر اِلّا کَنَفْثَةٍ فی بَحرٍ لُجّیٍ؛ وتمام کارهای نیکو و جهاد در راه خدا برابر امر به معروف و نهی از منکر چونان قطره ای در برابر دریای موّاج و پهناور است.</a:t>
            </a:r>
            <a:r>
              <a:rPr lang="fa-IR" altLang="en-US" b="1" dirty="0">
                <a:solidFill>
                  <a:srgbClr val="000099"/>
                </a:solidFill>
                <a:ea typeface="Majalla UI"/>
                <a:cs typeface="B Nazanin" pitchFamily="2" charset="-78"/>
              </a:rPr>
              <a:t>( نهج البلاغه/حکمت </a:t>
            </a:r>
            <a:r>
              <a:rPr lang="fa-IR" altLang="en-US" b="1" dirty="0" smtClean="0">
                <a:solidFill>
                  <a:srgbClr val="000099"/>
                </a:solidFill>
                <a:ea typeface="Majalla UI"/>
                <a:cs typeface="B Nazanin" pitchFamily="2" charset="-78"/>
              </a:rPr>
              <a:t>374)</a:t>
            </a: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5386090"/>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4- امر به معروف و نهی از منکر ضامن اجرای احکام اسلامی و دستیابی به سبک زندگی اسلامی</a:t>
            </a:r>
          </a:p>
          <a:p>
            <a:pPr algn="ctr"/>
            <a:endParaRPr lang="fa-IR" altLang="en-US" sz="3200" dirty="0">
              <a:solidFill>
                <a:srgbClr val="92D050"/>
              </a:solidFill>
              <a:ea typeface="Majalla UI"/>
              <a:cs typeface="B Koodak" pitchFamily="2" charset="-78"/>
            </a:endParaRPr>
          </a:p>
          <a:p>
            <a:pPr algn="just"/>
            <a:r>
              <a:rPr lang="fa-IR" altLang="en-US" sz="3200" b="1" dirty="0">
                <a:solidFill>
                  <a:srgbClr val="002060"/>
                </a:solidFill>
                <a:ea typeface="Majalla UI"/>
                <a:cs typeface="B Nazanin" pitchFamily="2" charset="-78"/>
              </a:rPr>
              <a:t>سعادت و رستگاری انسان در پرتو عمل به شریعت و احکام اسلامی تأمین </a:t>
            </a:r>
            <a:r>
              <a:rPr lang="fa-IR" altLang="en-US" sz="3200" b="1" dirty="0" smtClean="0">
                <a:solidFill>
                  <a:srgbClr val="002060"/>
                </a:solidFill>
                <a:ea typeface="Majalla UI"/>
                <a:cs typeface="B Nazanin" pitchFamily="2" charset="-78"/>
              </a:rPr>
              <a:t>می </a:t>
            </a:r>
            <a:r>
              <a:rPr lang="fa-IR" altLang="en-US" sz="3200" b="1" dirty="0">
                <a:solidFill>
                  <a:srgbClr val="002060"/>
                </a:solidFill>
                <a:ea typeface="Majalla UI"/>
                <a:cs typeface="B Nazanin" pitchFamily="2" charset="-78"/>
              </a:rPr>
              <a:t>شود و استواری و تحقّق احکام و فرائض و شریعت با امر به معروف و نهی از منکر و مسئولیت همگانی تضمین می شود. از جمله:</a:t>
            </a:r>
          </a:p>
          <a:p>
            <a:pPr algn="just"/>
            <a:endParaRPr lang="fa-IR" altLang="en-US" sz="3200" b="1" dirty="0">
              <a:solidFill>
                <a:srgbClr val="002060"/>
              </a:solidFill>
              <a:ea typeface="Majalla UI"/>
              <a:cs typeface="B Nazanin" pitchFamily="2" charset="-78"/>
            </a:endParaRPr>
          </a:p>
          <a:p>
            <a:pPr algn="just">
              <a:buFont typeface="Wingdings" pitchFamily="2" charset="2"/>
              <a:buChar char="q"/>
            </a:pPr>
            <a:r>
              <a:rPr lang="fa-IR" altLang="en-US" sz="3200" b="1" dirty="0">
                <a:solidFill>
                  <a:srgbClr val="002060"/>
                </a:solidFill>
                <a:ea typeface="Majalla UI"/>
                <a:cs typeface="B Nazanin" pitchFamily="2" charset="-78"/>
              </a:rPr>
              <a:t> روایت امام علی(ع)که می فرمایند: قِوامَ الشّریعۀِ اَلاَمْرُ بِالمَعْروفِ وَالنَّهْیُ عَنِ المُنْکَرِ(شرح غرر الحکم ج4 ص 518) </a:t>
            </a:r>
          </a:p>
          <a:p>
            <a:pPr algn="just"/>
            <a:endParaRPr lang="fa-IR"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5816977"/>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5- امر به معروف و نهی از منکر عامل عزّت و سعادت امت اسلامی و ناکامی دشمنان است</a:t>
            </a:r>
            <a:endParaRPr lang="fa-IR" altLang="en-US" sz="3200" dirty="0">
              <a:solidFill>
                <a:srgbClr val="C00000"/>
              </a:solidFill>
              <a:ea typeface="Majalla UI"/>
              <a:cs typeface="B Koodak" pitchFamily="2" charset="-78"/>
            </a:endParaRPr>
          </a:p>
          <a:p>
            <a:pPr algn="just"/>
            <a:r>
              <a:rPr lang="fa-IR" altLang="en-US" sz="2400" b="1" dirty="0">
                <a:solidFill>
                  <a:srgbClr val="000099"/>
                </a:solidFill>
                <a:ea typeface="Majalla UI"/>
                <a:cs typeface="B Nazanin" pitchFamily="2" charset="-78"/>
              </a:rPr>
              <a:t>حرکت امّت اسلامی در صراط مستقیم الهی و استقامت بر اصول و مبانی فکری و اعتقادی و خنثی سازی وسوسه های شیاطین و فتنه گری های مستکبران جز با مسئولیت و نظارت همگانی یعنی امر به معروف و نهی از منکر تضمین نمی گردد. </a:t>
            </a:r>
          </a:p>
          <a:p>
            <a:pPr algn="just"/>
            <a:endParaRPr lang="en-US" altLang="en-US" sz="2000" b="1" dirty="0">
              <a:solidFill>
                <a:srgbClr val="000099"/>
              </a:solidFill>
              <a:ea typeface="Majalla UI"/>
              <a:cs typeface="B Nazanin" pitchFamily="2" charset="-78"/>
            </a:endParaRPr>
          </a:p>
          <a:p>
            <a:pPr algn="just">
              <a:buFont typeface="Wingdings" pitchFamily="2" charset="2"/>
              <a:buChar char="q"/>
            </a:pPr>
            <a:r>
              <a:rPr lang="fa-IR" altLang="en-US" sz="2400" b="1" dirty="0">
                <a:solidFill>
                  <a:srgbClr val="000099"/>
                </a:solidFill>
                <a:ea typeface="Majalla UI"/>
                <a:cs typeface="B Nazanin" pitchFamily="2" charset="-78"/>
              </a:rPr>
              <a:t>پیامبر اکرم (ص) می فرماید: لا تَزالُ اُمّتی بِخیر ما اَمَروا بِالمَعرُوفِ وَ نَهوا عَنِ المُنکَر وَ تَعاوَنُوا عَلی البِرِّ وَ التَّقوی فَاِذا لَم یَفعَلوا ذلِکُ نَزَعَت مِنهُمُ البرکاتِ وَسَلَّطَ بَعضُهُم عَلی بَعضٍ وَلَم یَکُن لَهُم ناصراً فِی الارضِ وَلا فِی السَّماء»</a:t>
            </a:r>
            <a:r>
              <a:rPr lang="fa-IR" altLang="en-US" sz="1400" b="1" dirty="0">
                <a:solidFill>
                  <a:srgbClr val="000099"/>
                </a:solidFill>
                <a:ea typeface="Majalla UI"/>
                <a:cs typeface="B Nazanin" pitchFamily="2" charset="-78"/>
              </a:rPr>
              <a:t>( وسائل الشیعه ج 16 ص 123)</a:t>
            </a:r>
            <a:endParaRPr lang="en-US" altLang="en-US" sz="2400" b="1" dirty="0">
              <a:solidFill>
                <a:srgbClr val="000099"/>
              </a:solidFill>
              <a:ea typeface="Majalla UI"/>
              <a:cs typeface="B Nazanin" pitchFamily="2" charset="-78"/>
            </a:endParaRPr>
          </a:p>
          <a:p>
            <a:pPr algn="just"/>
            <a:endParaRPr lang="fa-IR" altLang="en-US" sz="2400" b="1" dirty="0">
              <a:solidFill>
                <a:srgbClr val="000099"/>
              </a:solidFill>
              <a:ea typeface="Majalla UI"/>
              <a:cs typeface="B Nazanin" pitchFamily="2" charset="-78"/>
            </a:endParaRPr>
          </a:p>
          <a:p>
            <a:pPr algn="just"/>
            <a:r>
              <a:rPr lang="fa-IR" altLang="en-US" sz="2400" b="1" dirty="0">
                <a:solidFill>
                  <a:srgbClr val="000099"/>
                </a:solidFill>
                <a:ea typeface="Majalla UI"/>
                <a:cs typeface="B Nazanin" pitchFamily="2" charset="-78"/>
              </a:rPr>
              <a:t>در نتیجه: مادامی که امّت من امر به معروف و نهی از منکر کنند و در کار نیک یاور یکدیگر باشند بر خیر و سعادتند و اگر چنین نکنند برکات از ایشان گرفته می شود و بعضی از آنان بر بعضی دیگر مسلّط خواهند شد و دیگر یاوری در زمین و آسمان نخواهند داشت. </a:t>
            </a:r>
          </a:p>
          <a:p>
            <a:pPr algn="just"/>
            <a:endParaRPr lang="fa-IR"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410200"/>
          </a:xfrm>
          <a:noFill/>
          <a:ln>
            <a:noFill/>
          </a:ln>
          <a:extLst>
            <a:ext uri="{91240B29-F687-4F45-9708-019B960494DF}">
              <a14:hiddenLine xmlns:a14="http://schemas.microsoft.com/office/drawing/2010/main" xmlns="" w="9525">
                <a:solidFill>
                  <a:srgbClr val="000000"/>
                </a:solidFill>
                <a:miter lim="800000"/>
                <a:headEnd/>
                <a:tailEnd/>
              </a14:hiddenLine>
            </a:ext>
          </a:extLst>
        </p:spPr>
        <p:style>
          <a:lnRef idx="0">
            <a:scrgbClr r="0" g="0" b="0"/>
          </a:lnRef>
          <a:fillRef idx="1002">
            <a:schemeClr val="lt2"/>
          </a:fillRef>
          <a:effectRef idx="0">
            <a:scrgbClr r="0" g="0" b="0"/>
          </a:effectRef>
          <a:fontRef idx="major"/>
        </p:style>
        <p:txBody>
          <a:bodyPr>
            <a:normAutofit/>
          </a:bodyPr>
          <a:lstStyle/>
          <a:p>
            <a:pPr marL="274320" indent="-274320" algn="ctr" eaLnBrk="1" fontAlgn="auto" hangingPunct="1">
              <a:spcAft>
                <a:spcPts val="0"/>
              </a:spcAft>
              <a:buClr>
                <a:schemeClr val="accent3"/>
              </a:buClr>
              <a:buFont typeface="Wingdings 2"/>
              <a:buNone/>
              <a:defRPr/>
            </a:pPr>
            <a:endParaRPr lang="fa-IR" sz="1600" dirty="0" smtClean="0">
              <a:cs typeface="B Titr" pitchFamily="2" charset="-78"/>
            </a:endParaRPr>
          </a:p>
          <a:p>
            <a:pPr marL="274320" indent="-274320" algn="ctr" eaLnBrk="1" fontAlgn="auto" hangingPunct="1">
              <a:spcAft>
                <a:spcPts val="0"/>
              </a:spcAft>
              <a:buClr>
                <a:schemeClr val="accent3"/>
              </a:buClr>
              <a:buFont typeface="Wingdings 2"/>
              <a:buNone/>
              <a:defRPr/>
            </a:pPr>
            <a:r>
              <a:rPr lang="fa-IR" sz="6600" dirty="0" smtClean="0">
                <a:solidFill>
                  <a:srgbClr val="990000"/>
                </a:solidFill>
                <a:cs typeface="B Titr" pitchFamily="2" charset="-78"/>
              </a:rPr>
              <a:t>فصل دوم</a:t>
            </a:r>
            <a:endParaRPr lang="fa-IR" sz="7100" dirty="0" smtClean="0">
              <a:solidFill>
                <a:srgbClr val="990000"/>
              </a:solidFill>
              <a:cs typeface="B Titr" pitchFamily="2" charset="-78"/>
            </a:endParaRPr>
          </a:p>
          <a:p>
            <a:pPr marL="274320" indent="-274320" algn="ctr" eaLnBrk="1" fontAlgn="auto" hangingPunct="1">
              <a:spcAft>
                <a:spcPts val="0"/>
              </a:spcAft>
              <a:buClr>
                <a:schemeClr val="accent3"/>
              </a:buClr>
              <a:buFont typeface="Wingdings 2"/>
              <a:buNone/>
              <a:defRPr/>
            </a:pPr>
            <a:endParaRPr lang="fa-IR" sz="4400" dirty="0" smtClean="0">
              <a:cs typeface="B Titr" pitchFamily="2" charset="-78"/>
            </a:endParaRPr>
          </a:p>
          <a:p>
            <a:pPr marL="274320" indent="-274320" algn="ctr" eaLnBrk="1" fontAlgn="auto" hangingPunct="1">
              <a:spcAft>
                <a:spcPts val="0"/>
              </a:spcAft>
              <a:buClr>
                <a:schemeClr val="accent3"/>
              </a:buClr>
              <a:buFont typeface="Wingdings 2"/>
              <a:buNone/>
              <a:defRPr/>
            </a:pPr>
            <a:r>
              <a:rPr lang="fa-IR" sz="6000" dirty="0" smtClean="0">
                <a:solidFill>
                  <a:srgbClr val="000099"/>
                </a:solidFill>
                <a:cs typeface="B Titr" pitchFamily="2" charset="-78"/>
              </a:rPr>
              <a:t>فلسفه و آثار</a:t>
            </a:r>
            <a:endParaRPr lang="en-US" sz="6000" dirty="0" smtClean="0">
              <a:solidFill>
                <a:srgbClr val="000099"/>
              </a:solidFill>
              <a:cs typeface="B Titr" pitchFamily="2" charset="-78"/>
            </a:endParaRPr>
          </a:p>
          <a:p>
            <a:pPr marL="274320" indent="-274320" algn="ctr" eaLnBrk="1" fontAlgn="auto" hangingPunct="1">
              <a:spcAft>
                <a:spcPts val="0"/>
              </a:spcAft>
              <a:buClr>
                <a:schemeClr val="accent3"/>
              </a:buClr>
              <a:buFont typeface="Wingdings 2"/>
              <a:buNone/>
              <a:defRPr/>
            </a:pPr>
            <a:r>
              <a:rPr lang="fa-IR" sz="6000" dirty="0" smtClean="0">
                <a:solidFill>
                  <a:srgbClr val="000099"/>
                </a:solidFill>
                <a:cs typeface="B Titr" pitchFamily="2" charset="-78"/>
              </a:rPr>
              <a:t> امر به معروف و نهی از منکر</a:t>
            </a:r>
            <a:endParaRPr lang="fa-IR" sz="6000" dirty="0">
              <a:solidFill>
                <a:srgbClr val="000099"/>
              </a:solidFill>
              <a:cs typeface="B Titr" pitchFamily="2" charset="-78"/>
            </a:endParaRPr>
          </a:p>
        </p:txBody>
      </p:sp>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533400" y="609600"/>
            <a:ext cx="7956550" cy="5632311"/>
          </a:xfrm>
          <a:prstGeom prst="rect">
            <a:avLst/>
          </a:prstGeom>
          <a:noFill/>
          <a:ln>
            <a:noFill/>
            <a:headEnd/>
            <a:tailEnd/>
          </a:ln>
        </p:spPr>
        <p:style>
          <a:lnRef idx="2">
            <a:schemeClr val="accent3">
              <a:shade val="50000"/>
            </a:schemeClr>
          </a:lnRef>
          <a:fillRef idx="1">
            <a:schemeClr val="accent3"/>
          </a:fillRef>
          <a:effectRef idx="0">
            <a:schemeClr val="accent3"/>
          </a:effectRef>
          <a:fontRef idx="minor">
            <a:schemeClr val="lt1"/>
          </a:fontRef>
        </p:style>
        <p:txBody>
          <a:bodyPr anchor="ctr">
            <a:spAutoFit/>
          </a:bodyPr>
          <a:lstStyle/>
          <a:p>
            <a:pPr algn="ctr">
              <a:lnSpc>
                <a:spcPct val="250000"/>
              </a:lnSpc>
              <a:defRPr/>
            </a:pPr>
            <a:r>
              <a:rPr lang="fa-IR" sz="3600" b="1" dirty="0">
                <a:solidFill>
                  <a:srgbClr val="C00000"/>
                </a:solidFill>
                <a:cs typeface="B Titr" pitchFamily="2" charset="-78"/>
              </a:rPr>
              <a:t>مباحث مطرح شده در این فصل</a:t>
            </a:r>
          </a:p>
          <a:p>
            <a:pPr>
              <a:lnSpc>
                <a:spcPct val="150000"/>
              </a:lnSpc>
              <a:defRPr/>
            </a:pPr>
            <a:endParaRPr lang="en-US" sz="1600" b="1" dirty="0" smtClean="0">
              <a:solidFill>
                <a:srgbClr val="002060"/>
              </a:solidFill>
              <a:cs typeface="B Titr" pitchFamily="2" charset="-78"/>
            </a:endParaRPr>
          </a:p>
          <a:p>
            <a:pPr>
              <a:lnSpc>
                <a:spcPct val="150000"/>
              </a:lnSpc>
              <a:defRPr/>
            </a:pPr>
            <a:r>
              <a:rPr lang="fa-IR" sz="3200" b="1" dirty="0" smtClean="0">
                <a:solidFill>
                  <a:srgbClr val="002060"/>
                </a:solidFill>
                <a:cs typeface="B Titr" pitchFamily="2" charset="-78"/>
              </a:rPr>
              <a:t>الف- </a:t>
            </a:r>
            <a:r>
              <a:rPr lang="fa-IR" sz="3200" b="1" dirty="0">
                <a:solidFill>
                  <a:srgbClr val="002060"/>
                </a:solidFill>
                <a:cs typeface="B Titr" pitchFamily="2" charset="-78"/>
              </a:rPr>
              <a:t>برکات و آثار فردی </a:t>
            </a:r>
          </a:p>
          <a:p>
            <a:pPr>
              <a:lnSpc>
                <a:spcPct val="150000"/>
              </a:lnSpc>
              <a:defRPr/>
            </a:pPr>
            <a:r>
              <a:rPr lang="fa-IR" sz="3200" b="1" dirty="0">
                <a:solidFill>
                  <a:srgbClr val="002060"/>
                </a:solidFill>
                <a:cs typeface="B Titr" pitchFamily="2" charset="-78"/>
              </a:rPr>
              <a:t>ب- آثار و برکات خانوادگی</a:t>
            </a:r>
          </a:p>
          <a:p>
            <a:pPr>
              <a:lnSpc>
                <a:spcPct val="150000"/>
              </a:lnSpc>
              <a:defRPr/>
            </a:pPr>
            <a:r>
              <a:rPr lang="fa-IR" sz="3200" b="1" dirty="0">
                <a:solidFill>
                  <a:srgbClr val="002060"/>
                </a:solidFill>
                <a:cs typeface="B Titr" pitchFamily="2" charset="-78"/>
              </a:rPr>
              <a:t>ج- آثار اجتماعی </a:t>
            </a:r>
          </a:p>
          <a:p>
            <a:pPr>
              <a:lnSpc>
                <a:spcPct val="150000"/>
              </a:lnSpc>
              <a:defRPr/>
            </a:pPr>
            <a:r>
              <a:rPr lang="fa-IR" sz="3200" b="1" dirty="0">
                <a:solidFill>
                  <a:srgbClr val="002060"/>
                </a:solidFill>
                <a:cs typeface="B Titr" pitchFamily="2" charset="-78"/>
              </a:rPr>
              <a:t>د- آثار و برکات سازمانی</a:t>
            </a:r>
          </a:p>
          <a:p>
            <a:pPr>
              <a:lnSpc>
                <a:spcPct val="150000"/>
              </a:lnSpc>
              <a:defRPr/>
            </a:pPr>
            <a:endParaRPr lang="fa-IR" sz="3200" b="1" dirty="0">
              <a:solidFill>
                <a:srgbClr val="002060"/>
              </a:solidFill>
              <a:cs typeface="B Titr" pitchFamily="2" charset="-78"/>
            </a:endParaRPr>
          </a:p>
        </p:txBody>
      </p:sp>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762000" y="838200"/>
            <a:ext cx="7956550" cy="6309420"/>
          </a:xfrm>
          <a:prstGeom prst="rect">
            <a:avLst/>
          </a:prstGeom>
          <a:noFill/>
          <a:ln w="9525">
            <a:noFill/>
            <a:miter lim="800000"/>
            <a:headEnd/>
            <a:tailEnd/>
          </a:ln>
        </p:spPr>
        <p:txBody>
          <a:bodyPr anchor="ctr">
            <a:spAutoFit/>
          </a:bodyPr>
          <a:lstStyle/>
          <a:p>
            <a:pPr algn="just"/>
            <a:r>
              <a:rPr lang="fa-IR" altLang="en-US" sz="3200" b="1" dirty="0">
                <a:solidFill>
                  <a:srgbClr val="C00000"/>
                </a:solidFill>
                <a:ea typeface="Majalla UI"/>
                <a:cs typeface="B Nazanin" pitchFamily="2" charset="-78"/>
              </a:rPr>
              <a:t>مقام معظم رهبری امام خامنه ای:</a:t>
            </a:r>
          </a:p>
          <a:p>
            <a:pPr algn="just"/>
            <a:endParaRPr lang="fa-IR" altLang="en-US" sz="3200" b="1" dirty="0">
              <a:ea typeface="Majalla UI"/>
              <a:cs typeface="B Nazanin" pitchFamily="2" charset="-78"/>
            </a:endParaRPr>
          </a:p>
          <a:p>
            <a:pPr algn="just"/>
            <a:r>
              <a:rPr lang="fa-IR" altLang="en-US" sz="3200" b="1" dirty="0">
                <a:solidFill>
                  <a:srgbClr val="000099"/>
                </a:solidFill>
                <a:ea typeface="Majalla UI"/>
                <a:cs typeface="B Nazanin" pitchFamily="2" charset="-78"/>
              </a:rPr>
              <a:t>موضوع امر به معروف و نهی از منکر که موضوع جدیدی نیست، این تکلیف همیشگی مسلمانان است. جامعه اسلامی با انجام این تکلیف زنده می ماند قوام حکومت اسلامی با امر به معروف و نهی از منکر است که فرمود: اگر این کار نشود آن وقت «لَیُسَلَطُنَّ اللهُ عَلَیکُم شِرارَکُم فَیَدعُو اَخیارکُم فَلا یُستَجابُ لَهُم»، قوام حکومت اسلامی و بقای حاکمیت اخیار به این است که در جامعه امر به معروف و نهی از منکر باشد.</a:t>
            </a:r>
          </a:p>
          <a:p>
            <a:pPr algn="just"/>
            <a:r>
              <a:rPr lang="fa-IR" altLang="en-US" sz="2800" b="1" dirty="0">
                <a:solidFill>
                  <a:srgbClr val="FFFF00"/>
                </a:solidFill>
                <a:ea typeface="Majalla UI"/>
                <a:cs typeface="B Nazanin" pitchFamily="2" charset="-78"/>
              </a:rPr>
              <a:t>                                                                                      </a:t>
            </a:r>
            <a:r>
              <a:rPr lang="fa-IR" altLang="en-US" sz="2800" b="1" dirty="0">
                <a:solidFill>
                  <a:srgbClr val="C00000"/>
                </a:solidFill>
                <a:ea typeface="Majalla UI"/>
                <a:cs typeface="B Nazanin" pitchFamily="2" charset="-78"/>
              </a:rPr>
              <a:t>71/5/7</a:t>
            </a:r>
            <a:r>
              <a:rPr lang="fa-IR" altLang="en-US" sz="2800" b="1" dirty="0">
                <a:solidFill>
                  <a:srgbClr val="FFFF00"/>
                </a:solidFill>
                <a:ea typeface="Majalla UI"/>
                <a:cs typeface="B Nazanin" pitchFamily="2" charset="-78"/>
              </a:rPr>
              <a:t>  </a:t>
            </a:r>
          </a:p>
          <a:p>
            <a:pPr algn="ctr"/>
            <a:endParaRPr lang="fa-IR" altLang="en-US" sz="2800" b="1" dirty="0">
              <a:solidFill>
                <a:srgbClr val="92D050"/>
              </a:solidFill>
              <a:ea typeface="Majalla UI"/>
              <a:cs typeface="B Nazanin" pitchFamily="2" charset="-78"/>
            </a:endParaRPr>
          </a:p>
          <a:p>
            <a:pPr algn="ctr"/>
            <a:endParaRPr lang="fa-IR" altLang="en-US" sz="2800" b="1" dirty="0">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1066800" y="685800"/>
            <a:ext cx="7391400" cy="5432256"/>
          </a:xfrm>
          <a:prstGeom prst="rect">
            <a:avLst/>
          </a:prstGeom>
          <a:noFill/>
          <a:ln w="9525">
            <a:noFill/>
            <a:miter lim="800000"/>
            <a:headEnd/>
            <a:tailEnd/>
          </a:ln>
        </p:spPr>
        <p:txBody>
          <a:bodyPr wrap="square" anchor="ctr">
            <a:spAutoFit/>
          </a:bodyPr>
          <a:lstStyle/>
          <a:p>
            <a:pPr algn="ctr"/>
            <a:r>
              <a:rPr lang="fa-IR" altLang="en-US" sz="3200" b="1" dirty="0">
                <a:solidFill>
                  <a:srgbClr val="C00000"/>
                </a:solidFill>
                <a:ea typeface="Majalla UI"/>
                <a:cs typeface="B Titr" pitchFamily="2" charset="-78"/>
              </a:rPr>
              <a:t>1- برکات و آثار فردی</a:t>
            </a:r>
          </a:p>
          <a:p>
            <a:pPr algn="ctr"/>
            <a:endParaRPr lang="en-US" altLang="en-US" sz="700" b="1" dirty="0">
              <a:solidFill>
                <a:srgbClr val="FF0000"/>
              </a:solidFill>
              <a:ea typeface="Majalla UI"/>
              <a:cs typeface="B Koodak" pitchFamily="2" charset="-78"/>
            </a:endParaRPr>
          </a:p>
          <a:p>
            <a:pPr algn="just"/>
            <a:r>
              <a:rPr lang="fa-IR" altLang="en-US" sz="2800" b="1" dirty="0">
                <a:solidFill>
                  <a:srgbClr val="000099"/>
                </a:solidFill>
                <a:ea typeface="Majalla UI"/>
                <a:cs typeface="B Nazanin" pitchFamily="2" charset="-78"/>
              </a:rPr>
              <a:t>1. رسیدن به مقام خلیفه الهی </a:t>
            </a:r>
          </a:p>
          <a:p>
            <a:pPr algn="just"/>
            <a:r>
              <a:rPr lang="fa-IR" altLang="en-US" sz="2800" b="1" dirty="0">
                <a:solidFill>
                  <a:srgbClr val="000099"/>
                </a:solidFill>
                <a:ea typeface="Majalla UI"/>
                <a:cs typeface="B Nazanin" pitchFamily="2" charset="-78"/>
              </a:rPr>
              <a:t>2. تقویت روحیۀ احساس مسئولیت نسبت به دیگران</a:t>
            </a:r>
          </a:p>
          <a:p>
            <a:pPr algn="just"/>
            <a:r>
              <a:rPr lang="fa-IR" altLang="en-US" sz="2800" b="1" dirty="0">
                <a:solidFill>
                  <a:srgbClr val="000099"/>
                </a:solidFill>
                <a:ea typeface="Majalla UI"/>
                <a:cs typeface="B Nazanin" pitchFamily="2" charset="-78"/>
              </a:rPr>
              <a:t>3. جلب رضایت خداوند</a:t>
            </a:r>
          </a:p>
          <a:p>
            <a:pPr marL="508000" indent="-508000" algn="just"/>
            <a:r>
              <a:rPr lang="fa-IR" altLang="en-US" sz="2800" b="1" dirty="0">
                <a:solidFill>
                  <a:srgbClr val="000099"/>
                </a:solidFill>
                <a:ea typeface="Majalla UI"/>
                <a:cs typeface="B Nazanin" pitchFamily="2" charset="-78"/>
              </a:rPr>
              <a:t>4. تعمیق معرفت دینی و تقویت التزام به واجبات و ترک </a:t>
            </a:r>
            <a:r>
              <a:rPr lang="fa-IR" altLang="en-US" sz="2800" b="1" dirty="0" smtClean="0">
                <a:solidFill>
                  <a:srgbClr val="000099"/>
                </a:solidFill>
                <a:ea typeface="Majalla UI"/>
                <a:cs typeface="B Nazanin" pitchFamily="2" charset="-78"/>
              </a:rPr>
              <a:t>محرمات</a:t>
            </a:r>
            <a:r>
              <a:rPr lang="en-US" altLang="en-US" sz="2800" b="1" dirty="0" smtClean="0">
                <a:solidFill>
                  <a:srgbClr val="000099"/>
                </a:solidFill>
                <a:ea typeface="Majalla UI"/>
                <a:cs typeface="B Nazanin" pitchFamily="2" charset="-78"/>
              </a:rPr>
              <a:t> </a:t>
            </a:r>
            <a:r>
              <a:rPr lang="fa-IR" altLang="en-US" sz="2800" b="1" dirty="0" smtClean="0">
                <a:solidFill>
                  <a:srgbClr val="000099"/>
                </a:solidFill>
                <a:ea typeface="Majalla UI"/>
                <a:cs typeface="B Nazanin" pitchFamily="2" charset="-78"/>
              </a:rPr>
              <a:t>(</a:t>
            </a:r>
            <a:r>
              <a:rPr lang="fa-IR" altLang="en-US" sz="2800" b="1" dirty="0">
                <a:solidFill>
                  <a:srgbClr val="000099"/>
                </a:solidFill>
                <a:ea typeface="Majalla UI"/>
                <a:cs typeface="B Nazanin" pitchFamily="2" charset="-78"/>
              </a:rPr>
              <a:t>خودسازی)</a:t>
            </a:r>
          </a:p>
          <a:p>
            <a:pPr algn="just"/>
            <a:r>
              <a:rPr lang="fa-IR" altLang="en-US" sz="2800" b="1" dirty="0">
                <a:solidFill>
                  <a:srgbClr val="000099"/>
                </a:solidFill>
                <a:ea typeface="Majalla UI"/>
                <a:cs typeface="B Nazanin" pitchFamily="2" charset="-78"/>
              </a:rPr>
              <a:t>5. افزایش روحیه انتقادپذیری </a:t>
            </a:r>
          </a:p>
          <a:p>
            <a:pPr algn="just"/>
            <a:r>
              <a:rPr lang="fa-IR" altLang="en-US" sz="2800" b="1" dirty="0">
                <a:solidFill>
                  <a:srgbClr val="000099"/>
                </a:solidFill>
                <a:ea typeface="Majalla UI"/>
                <a:cs typeface="B Nazanin" pitchFamily="2" charset="-78"/>
              </a:rPr>
              <a:t>6. عزّت و محبوبیت نزد خدا</a:t>
            </a:r>
          </a:p>
          <a:p>
            <a:pPr algn="just"/>
            <a:r>
              <a:rPr lang="fa-IR" altLang="en-US" sz="2800" b="1" dirty="0">
                <a:solidFill>
                  <a:srgbClr val="000099"/>
                </a:solidFill>
                <a:ea typeface="Majalla UI"/>
                <a:cs typeface="B Nazanin" pitchFamily="2" charset="-78"/>
              </a:rPr>
              <a:t>7. بهرمندی از پاداش بزرگ الهی</a:t>
            </a:r>
          </a:p>
          <a:p>
            <a:pPr algn="just"/>
            <a:r>
              <a:rPr lang="fa-IR" altLang="en-US" sz="2800" b="1" dirty="0">
                <a:solidFill>
                  <a:srgbClr val="000099"/>
                </a:solidFill>
                <a:ea typeface="Majalla UI"/>
                <a:cs typeface="B Nazanin" pitchFamily="2" charset="-78"/>
              </a:rPr>
              <a:t>8. تعالی معنوی و بهرمندی از صفا و نورانیت قلبی</a:t>
            </a:r>
          </a:p>
          <a:p>
            <a:pPr algn="just"/>
            <a:r>
              <a:rPr lang="fa-IR" altLang="en-US" sz="2800" b="1" dirty="0">
                <a:solidFill>
                  <a:srgbClr val="000099"/>
                </a:solidFill>
                <a:ea typeface="Majalla UI"/>
                <a:cs typeface="B Nazanin" pitchFamily="2" charset="-78"/>
              </a:rPr>
              <a:t>9. شرکت در ثواب هدایت شدگان</a:t>
            </a:r>
          </a:p>
          <a:p>
            <a:pPr algn="just"/>
            <a:r>
              <a:rPr lang="fa-IR" altLang="en-US" sz="2800" b="1" dirty="0">
                <a:solidFill>
                  <a:srgbClr val="000099"/>
                </a:solidFill>
                <a:ea typeface="Majalla UI"/>
                <a:cs typeface="B Nazanin" pitchFamily="2" charset="-78"/>
              </a:rPr>
              <a:t>10. تعمیق بصیرت و تقویت روحیه جهادی و انقلابی</a:t>
            </a:r>
          </a:p>
        </p:txBody>
      </p:sp>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228600"/>
            <a:ext cx="8458200" cy="6124575"/>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2- آثار و برکات خانوادگی</a:t>
            </a:r>
            <a:endParaRPr lang="en-US" altLang="en-US" sz="2400" b="1" dirty="0">
              <a:solidFill>
                <a:srgbClr val="C00000"/>
              </a:solidFill>
              <a:ea typeface="Majalla UI"/>
              <a:cs typeface="B Koodak" pitchFamily="2" charset="-78"/>
            </a:endParaRPr>
          </a:p>
          <a:p>
            <a:pPr algn="just">
              <a:lnSpc>
                <a:spcPct val="150000"/>
              </a:lnSpc>
            </a:pPr>
            <a:r>
              <a:rPr lang="fa-IR" altLang="en-US" sz="2400" b="1" dirty="0">
                <a:solidFill>
                  <a:srgbClr val="000099"/>
                </a:solidFill>
                <a:ea typeface="Majalla UI"/>
                <a:cs typeface="B Nazanin" pitchFamily="2" charset="-78"/>
              </a:rPr>
              <a:t>1. انجام وظیفه الهی نسبت به هدایت خانواده و بستگان </a:t>
            </a:r>
          </a:p>
          <a:p>
            <a:pPr algn="just">
              <a:lnSpc>
                <a:spcPct val="150000"/>
              </a:lnSpc>
            </a:pPr>
            <a:r>
              <a:rPr lang="fa-IR" altLang="en-US" sz="2400" b="1" dirty="0">
                <a:solidFill>
                  <a:srgbClr val="000099"/>
                </a:solidFill>
                <a:ea typeface="Majalla UI"/>
                <a:cs typeface="B Nazanin" pitchFamily="2" charset="-78"/>
              </a:rPr>
              <a:t>2. افزایش روحیه تعاون و همکاری خانوادگی در امور خیر </a:t>
            </a:r>
          </a:p>
          <a:p>
            <a:pPr algn="just">
              <a:lnSpc>
                <a:spcPct val="150000"/>
              </a:lnSpc>
            </a:pPr>
            <a:r>
              <a:rPr lang="fa-IR" altLang="en-US" sz="2400" b="1" dirty="0">
                <a:solidFill>
                  <a:srgbClr val="000099"/>
                </a:solidFill>
                <a:ea typeface="Majalla UI"/>
                <a:cs typeface="B Nazanin" pitchFamily="2" charset="-78"/>
              </a:rPr>
              <a:t>3. ارتقاء منزلت خانوادگی</a:t>
            </a:r>
          </a:p>
          <a:p>
            <a:pPr algn="just">
              <a:lnSpc>
                <a:spcPct val="150000"/>
              </a:lnSpc>
            </a:pPr>
            <a:r>
              <a:rPr lang="fa-IR" altLang="en-US" sz="2400" b="1" dirty="0">
                <a:solidFill>
                  <a:srgbClr val="000099"/>
                </a:solidFill>
                <a:ea typeface="Majalla UI"/>
                <a:cs typeface="B Nazanin" pitchFamily="2" charset="-78"/>
              </a:rPr>
              <a:t>4. مصونیت بخشیدن فرزندان و بستگان در برابر آسیبها و ناهنجاریهای اجتماعی</a:t>
            </a:r>
          </a:p>
          <a:p>
            <a:pPr algn="just">
              <a:lnSpc>
                <a:spcPct val="150000"/>
              </a:lnSpc>
            </a:pPr>
            <a:r>
              <a:rPr lang="fa-IR" altLang="en-US" sz="2400" b="1" dirty="0">
                <a:solidFill>
                  <a:srgbClr val="000099"/>
                </a:solidFill>
                <a:ea typeface="Majalla UI"/>
                <a:cs typeface="B Nazanin" pitchFamily="2" charset="-78"/>
              </a:rPr>
              <a:t>5. تحکیم نهاد مهمّ خانواده با مسئولیت نسبت به یکدیگر </a:t>
            </a:r>
          </a:p>
          <a:p>
            <a:pPr algn="just">
              <a:lnSpc>
                <a:spcPct val="150000"/>
              </a:lnSpc>
            </a:pPr>
            <a:r>
              <a:rPr lang="fa-IR" altLang="en-US" sz="2400" b="1" dirty="0">
                <a:solidFill>
                  <a:srgbClr val="000099"/>
                </a:solidFill>
                <a:ea typeface="Majalla UI"/>
                <a:cs typeface="B Nazanin" pitchFamily="2" charset="-78"/>
              </a:rPr>
              <a:t>6. قناعت در زندگی و معیشت و تنظیم امور اقتصادی خانواده </a:t>
            </a:r>
          </a:p>
          <a:p>
            <a:pPr algn="just">
              <a:lnSpc>
                <a:spcPct val="150000"/>
              </a:lnSpc>
            </a:pPr>
            <a:r>
              <a:rPr lang="fa-IR" altLang="en-US" sz="2400" b="1" dirty="0">
                <a:solidFill>
                  <a:srgbClr val="000099"/>
                </a:solidFill>
                <a:ea typeface="Majalla UI"/>
                <a:cs typeface="B Nazanin" pitchFamily="2" charset="-78"/>
              </a:rPr>
              <a:t>7. حرکت به سمت سبک زندگی خانواده اسلامی</a:t>
            </a:r>
          </a:p>
          <a:p>
            <a:pPr algn="just">
              <a:lnSpc>
                <a:spcPct val="150000"/>
              </a:lnSpc>
            </a:pPr>
            <a:r>
              <a:rPr lang="fa-IR" altLang="en-US" sz="2400" b="1" dirty="0">
                <a:solidFill>
                  <a:srgbClr val="000099"/>
                </a:solidFill>
                <a:ea typeface="Majalla UI"/>
                <a:cs typeface="B Nazanin" pitchFamily="2" charset="-78"/>
              </a:rPr>
              <a:t>8. همراهی و همبستگی خانواده در دفاع از ارزش ها و مقابله با ضد ارزش ها </a:t>
            </a:r>
          </a:p>
          <a:p>
            <a:pPr algn="just">
              <a:lnSpc>
                <a:spcPct val="150000"/>
              </a:lnSpc>
            </a:pPr>
            <a:r>
              <a:rPr lang="fa-IR" altLang="en-US" sz="2400" b="1" dirty="0">
                <a:solidFill>
                  <a:srgbClr val="000099"/>
                </a:solidFill>
                <a:ea typeface="Majalla UI"/>
                <a:cs typeface="B Nazanin" pitchFamily="2" charset="-78"/>
              </a:rPr>
              <a:t>9. حاکمیت امنیت، صفا و صمیمیت و نورانیت در خانواده</a:t>
            </a:r>
          </a:p>
          <a:p>
            <a:pPr algn="just">
              <a:lnSpc>
                <a:spcPct val="150000"/>
              </a:lnSpc>
            </a:pPr>
            <a:r>
              <a:rPr lang="fa-IR" altLang="en-US" sz="2400" b="1" dirty="0">
                <a:solidFill>
                  <a:srgbClr val="000099"/>
                </a:solidFill>
                <a:ea typeface="Majalla UI"/>
                <a:cs typeface="B Nazanin" pitchFamily="2" charset="-78"/>
              </a:rPr>
              <a:t>10. جذب و جلب رضایتمندی و عنایات ویژه خدا به خانواده</a:t>
            </a: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410200"/>
          </a:xfrm>
          <a:extLst>
            <a:ext uri="{91240B29-F687-4F45-9708-019B960494DF}">
              <a14:hiddenLine xmlns:a14="http://schemas.microsoft.com/office/drawing/2010/main" xmlns="" w="9525">
                <a:solidFill>
                  <a:srgbClr val="000000"/>
                </a:solidFill>
                <a:miter lim="800000"/>
                <a:headEnd/>
                <a:tailEnd/>
              </a14:hiddenLine>
            </a:ext>
          </a:extLst>
        </p:spPr>
        <p:style>
          <a:lnRef idx="0">
            <a:scrgbClr r="0" g="0" b="0"/>
          </a:lnRef>
          <a:fillRef idx="1002">
            <a:schemeClr val="lt2"/>
          </a:fillRef>
          <a:effectRef idx="0">
            <a:scrgbClr r="0" g="0" b="0"/>
          </a:effectRef>
          <a:fontRef idx="major"/>
        </p:style>
        <p:txBody>
          <a:bodyPr>
            <a:normAutofit/>
          </a:bodyPr>
          <a:lstStyle/>
          <a:p>
            <a:pPr marL="274320" indent="-274320" algn="ctr" eaLnBrk="1" fontAlgn="auto" hangingPunct="1">
              <a:spcAft>
                <a:spcPts val="0"/>
              </a:spcAft>
              <a:buClr>
                <a:schemeClr val="accent3"/>
              </a:buClr>
              <a:buFont typeface="Wingdings 2"/>
              <a:buNone/>
              <a:defRPr/>
            </a:pPr>
            <a:endParaRPr lang="fa-IR" sz="1600" dirty="0" smtClean="0">
              <a:cs typeface="B Titr" pitchFamily="2" charset="-78"/>
            </a:endParaRPr>
          </a:p>
          <a:p>
            <a:pPr marL="274320" indent="-274320" algn="ctr" eaLnBrk="1" fontAlgn="auto" hangingPunct="1">
              <a:spcAft>
                <a:spcPts val="0"/>
              </a:spcAft>
              <a:buClr>
                <a:schemeClr val="accent3"/>
              </a:buClr>
              <a:buFont typeface="Wingdings 2" pitchFamily="18" charset="2"/>
              <a:buNone/>
              <a:defRPr/>
            </a:pPr>
            <a:r>
              <a:rPr lang="fa-IR" sz="6600" dirty="0" smtClean="0">
                <a:solidFill>
                  <a:srgbClr val="990000"/>
                </a:solidFill>
                <a:cs typeface="B Titr" pitchFamily="2" charset="-78"/>
              </a:rPr>
              <a:t>فصل اول</a:t>
            </a:r>
          </a:p>
          <a:p>
            <a:pPr marL="274320" indent="-274320" algn="ctr" eaLnBrk="1" fontAlgn="auto" hangingPunct="1">
              <a:spcAft>
                <a:spcPts val="0"/>
              </a:spcAft>
              <a:buClr>
                <a:schemeClr val="accent3"/>
              </a:buClr>
              <a:buFont typeface="Wingdings 2" pitchFamily="18" charset="2"/>
              <a:buNone/>
              <a:defRPr/>
            </a:pPr>
            <a:endParaRPr lang="fa-IR" sz="7100" dirty="0" smtClean="0">
              <a:solidFill>
                <a:srgbClr val="990000"/>
              </a:solidFill>
              <a:cs typeface="B Titr" pitchFamily="2" charset="-78"/>
            </a:endParaRPr>
          </a:p>
          <a:p>
            <a:pPr marL="274320" indent="-274320" algn="ctr" eaLnBrk="1" fontAlgn="auto" hangingPunct="1">
              <a:spcAft>
                <a:spcPts val="0"/>
              </a:spcAft>
              <a:buClr>
                <a:schemeClr val="accent3"/>
              </a:buClr>
              <a:buFont typeface="Wingdings 2"/>
              <a:buNone/>
              <a:defRPr/>
            </a:pPr>
            <a:r>
              <a:rPr lang="fa-IR" sz="7600" dirty="0" smtClean="0">
                <a:cs typeface="B Jadid" pitchFamily="2" charset="-78"/>
              </a:rPr>
              <a:t>مفهوم شناسی</a:t>
            </a:r>
            <a:endParaRPr lang="fa-IR" sz="7600" dirty="0">
              <a:cs typeface="B Jadid" pitchFamily="2" charset="-78"/>
            </a:endParaRPr>
          </a:p>
        </p:txBody>
      </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228600"/>
            <a:ext cx="8458200" cy="6124575"/>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3- آثار اجتماعی </a:t>
            </a:r>
            <a:endParaRPr lang="en-US" altLang="en-US" sz="2400" b="1" dirty="0">
              <a:solidFill>
                <a:srgbClr val="C00000"/>
              </a:solidFill>
              <a:ea typeface="Majalla UI"/>
              <a:cs typeface="B Koodak" pitchFamily="2" charset="-78"/>
            </a:endParaRPr>
          </a:p>
          <a:p>
            <a:pPr algn="just"/>
            <a:r>
              <a:rPr lang="fa-IR" altLang="en-US" sz="2400" b="1" dirty="0">
                <a:solidFill>
                  <a:srgbClr val="000099"/>
                </a:solidFill>
                <a:ea typeface="Majalla UI"/>
                <a:cs typeface="B Nazanin" pitchFamily="2" charset="-78"/>
              </a:rPr>
              <a:t>1. جهت گیری اصلاحی جامعه و سامان یافتن امور انسان ها</a:t>
            </a:r>
          </a:p>
          <a:p>
            <a:pPr algn="just"/>
            <a:r>
              <a:rPr lang="fa-IR" altLang="en-US" sz="2400" b="1" dirty="0">
                <a:solidFill>
                  <a:srgbClr val="000099"/>
                </a:solidFill>
                <a:ea typeface="Majalla UI"/>
                <a:cs typeface="B Nazanin" pitchFamily="2" charset="-78"/>
              </a:rPr>
              <a:t>2. احقاق حقوق فردی و اجتماعی و ریشه کن شدن ظلم</a:t>
            </a:r>
          </a:p>
          <a:p>
            <a:pPr algn="just"/>
            <a:r>
              <a:rPr lang="fa-IR" altLang="en-US" sz="2400" b="1" dirty="0">
                <a:solidFill>
                  <a:srgbClr val="000099"/>
                </a:solidFill>
                <a:ea typeface="Majalla UI"/>
                <a:cs typeface="B Nazanin" pitchFamily="2" charset="-78"/>
              </a:rPr>
              <a:t>3. اقامه دین خدا و اقامه سبک زندگی اسلامی در تمام عرصه های اجتماعی </a:t>
            </a:r>
          </a:p>
          <a:p>
            <a:pPr algn="just"/>
            <a:r>
              <a:rPr lang="fa-IR" altLang="en-US" sz="2400" b="1" dirty="0">
                <a:solidFill>
                  <a:srgbClr val="000099"/>
                </a:solidFill>
                <a:ea typeface="Majalla UI"/>
                <a:cs typeface="B Nazanin" pitchFamily="2" charset="-78"/>
              </a:rPr>
              <a:t>4. حاکمیت ارزش ها و منزوی و مطرود شدن ضد ارزش ها</a:t>
            </a:r>
          </a:p>
          <a:p>
            <a:pPr algn="just"/>
            <a:r>
              <a:rPr lang="fa-IR" altLang="en-US" sz="2400" b="1" dirty="0">
                <a:solidFill>
                  <a:srgbClr val="000099"/>
                </a:solidFill>
                <a:ea typeface="Majalla UI"/>
                <a:cs typeface="B Nazanin" pitchFamily="2" charset="-78"/>
              </a:rPr>
              <a:t>5. دستیابی به امنیت فکری و عملی</a:t>
            </a:r>
          </a:p>
          <a:p>
            <a:pPr algn="just"/>
            <a:r>
              <a:rPr lang="fa-IR" altLang="en-US" sz="2400" b="1" dirty="0">
                <a:solidFill>
                  <a:srgbClr val="000099"/>
                </a:solidFill>
                <a:ea typeface="Majalla UI"/>
                <a:cs typeface="B Nazanin" pitchFamily="2" charset="-78"/>
              </a:rPr>
              <a:t>6. عمران و آبادانی هرچه بیشتر</a:t>
            </a:r>
          </a:p>
          <a:p>
            <a:pPr algn="just"/>
            <a:r>
              <a:rPr lang="fa-IR" altLang="en-US" sz="2400" b="1" dirty="0">
                <a:solidFill>
                  <a:srgbClr val="000099"/>
                </a:solidFill>
                <a:ea typeface="Majalla UI"/>
                <a:cs typeface="B Nazanin" pitchFamily="2" charset="-78"/>
              </a:rPr>
              <a:t>7. ناکام گذاشتن دشمنان از ایجاد انحراف</a:t>
            </a:r>
          </a:p>
          <a:p>
            <a:pPr algn="just"/>
            <a:r>
              <a:rPr lang="fa-IR" altLang="en-US" sz="2400" b="1" dirty="0">
                <a:solidFill>
                  <a:srgbClr val="000099"/>
                </a:solidFill>
                <a:ea typeface="Majalla UI"/>
                <a:cs typeface="B Nazanin" pitchFamily="2" charset="-78"/>
              </a:rPr>
              <a:t>8. تحکیم و تقویت نظام ولایی و مشارکت مردمی </a:t>
            </a:r>
          </a:p>
          <a:p>
            <a:pPr algn="just"/>
            <a:r>
              <a:rPr lang="fa-IR" altLang="en-US" sz="2400" b="1" dirty="0">
                <a:solidFill>
                  <a:srgbClr val="000099"/>
                </a:solidFill>
                <a:ea typeface="Majalla UI"/>
                <a:cs typeface="B Nazanin" pitchFamily="2" charset="-78"/>
              </a:rPr>
              <a:t>9. اصلاح امور اقتصادی و عدالت اجتماعی </a:t>
            </a:r>
          </a:p>
          <a:p>
            <a:pPr algn="just"/>
            <a:r>
              <a:rPr lang="fa-IR" altLang="en-US" sz="2400" b="1" dirty="0">
                <a:solidFill>
                  <a:srgbClr val="000099"/>
                </a:solidFill>
                <a:ea typeface="Majalla UI"/>
                <a:cs typeface="B Nazanin" pitchFamily="2" charset="-78"/>
              </a:rPr>
              <a:t>10. حاکمیت نظارت عمومی و مسئولیت همگانی </a:t>
            </a:r>
          </a:p>
          <a:p>
            <a:pPr algn="just"/>
            <a:r>
              <a:rPr lang="fa-IR" altLang="en-US" sz="2400" b="1" dirty="0">
                <a:solidFill>
                  <a:srgbClr val="000099"/>
                </a:solidFill>
                <a:ea typeface="Majalla UI"/>
                <a:cs typeface="B Nazanin" pitchFamily="2" charset="-78"/>
              </a:rPr>
              <a:t>11. نا امن شدن جامعه برای بی بند و باری و انحراف</a:t>
            </a:r>
          </a:p>
          <a:p>
            <a:pPr algn="just"/>
            <a:r>
              <a:rPr lang="fa-IR" altLang="en-US" sz="2400" b="1" dirty="0">
                <a:solidFill>
                  <a:srgbClr val="000099"/>
                </a:solidFill>
                <a:ea typeface="Majalla UI"/>
                <a:cs typeface="B Nazanin" pitchFamily="2" charset="-78"/>
              </a:rPr>
              <a:t>12. ارتقاء بصیرت دینی و سیاسی امت اسلامی نسبت به واقعیّات </a:t>
            </a:r>
          </a:p>
          <a:p>
            <a:pPr algn="just"/>
            <a:r>
              <a:rPr lang="fa-IR" altLang="en-US" sz="2400" b="1" dirty="0">
                <a:solidFill>
                  <a:srgbClr val="000099"/>
                </a:solidFill>
                <a:ea typeface="Majalla UI"/>
                <a:cs typeface="B Nazanin" pitchFamily="2" charset="-78"/>
              </a:rPr>
              <a:t>13. از بین رفتن روحیه تملق و چاپلوسی و ترویج روحیه نقدپذیری </a:t>
            </a:r>
          </a:p>
          <a:p>
            <a:pPr algn="just"/>
            <a:r>
              <a:rPr lang="fa-IR" altLang="en-US" sz="2400" b="1" dirty="0">
                <a:solidFill>
                  <a:srgbClr val="000099"/>
                </a:solidFill>
                <a:ea typeface="Majalla UI"/>
                <a:cs typeface="B Nazanin" pitchFamily="2" charset="-78"/>
              </a:rPr>
              <a:t>14. فراهم شدن زمینه برای امدادهای غیبی و نصرت الهی</a:t>
            </a:r>
          </a:p>
          <a:p>
            <a:pPr algn="just"/>
            <a:r>
              <a:rPr lang="fa-IR" altLang="en-US" sz="2400" b="1" dirty="0">
                <a:solidFill>
                  <a:srgbClr val="000099"/>
                </a:solidFill>
                <a:ea typeface="Majalla UI"/>
                <a:cs typeface="B Nazanin" pitchFamily="2" charset="-78"/>
              </a:rPr>
              <a:t>15. تحقّق سنن و قوانین تغییرناپذیر الهی</a:t>
            </a:r>
          </a:p>
        </p:txBody>
      </p:sp>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0" y="0"/>
            <a:ext cx="8915400" cy="6709529"/>
          </a:xfrm>
          <a:prstGeom prst="rect">
            <a:avLst/>
          </a:prstGeom>
          <a:noFill/>
          <a:ln w="9525">
            <a:noFill/>
            <a:miter lim="800000"/>
            <a:headEnd/>
            <a:tailEnd/>
          </a:ln>
        </p:spPr>
        <p:txBody>
          <a:bodyPr wrap="square" anchor="ctr">
            <a:spAutoFit/>
          </a:bodyPr>
          <a:lstStyle/>
          <a:p>
            <a:pPr algn="ctr"/>
            <a:r>
              <a:rPr lang="fa-IR" altLang="en-US" sz="3200" b="1" dirty="0">
                <a:solidFill>
                  <a:srgbClr val="C00000"/>
                </a:solidFill>
                <a:ea typeface="Majalla UI"/>
                <a:cs typeface="B Titr" pitchFamily="2" charset="-78"/>
              </a:rPr>
              <a:t>4- آثار و برکات سازمانی</a:t>
            </a:r>
          </a:p>
          <a:p>
            <a:r>
              <a:rPr lang="fa-IR" altLang="en-US" sz="2000" b="1" dirty="0" smtClean="0">
                <a:solidFill>
                  <a:srgbClr val="000099"/>
                </a:solidFill>
                <a:ea typeface="Majalla UI"/>
                <a:cs typeface="B Nazanin" pitchFamily="2" charset="-78"/>
              </a:rPr>
              <a:t>1</a:t>
            </a:r>
            <a:r>
              <a:rPr lang="fa-IR" altLang="en-US" sz="2000" b="1" dirty="0">
                <a:solidFill>
                  <a:srgbClr val="000099"/>
                </a:solidFill>
                <a:ea typeface="Majalla UI"/>
                <a:cs typeface="B Nazanin" pitchFamily="2" charset="-78"/>
              </a:rPr>
              <a:t>. تحقّق تدابیر و انتظارات امامین انقلاب از سپاه و فرزندان پاسدارشان </a:t>
            </a:r>
            <a:endParaRPr lang="en-US" altLang="en-US" sz="2000" b="1" dirty="0">
              <a:solidFill>
                <a:srgbClr val="000099"/>
              </a:solidFill>
              <a:ea typeface="Majalla UI"/>
              <a:cs typeface="B Nazanin" pitchFamily="2" charset="-78"/>
            </a:endParaRPr>
          </a:p>
          <a:p>
            <a:r>
              <a:rPr lang="fa-IR" altLang="en-US" sz="2000" b="1" dirty="0">
                <a:solidFill>
                  <a:srgbClr val="000099"/>
                </a:solidFill>
                <a:ea typeface="Majalla UI"/>
                <a:cs typeface="B Nazanin" pitchFamily="2" charset="-78"/>
              </a:rPr>
              <a:t>2. پر فروغ شدن معنویت تعالی بخش در سپاه</a:t>
            </a:r>
            <a:endParaRPr lang="en-US" altLang="en-US" sz="2000" b="1" dirty="0">
              <a:solidFill>
                <a:srgbClr val="000099"/>
              </a:solidFill>
              <a:ea typeface="Majalla UI"/>
              <a:cs typeface="B Nazanin" pitchFamily="2" charset="-78"/>
            </a:endParaRPr>
          </a:p>
          <a:p>
            <a:r>
              <a:rPr lang="fa-IR" altLang="en-US" b="1" dirty="0">
                <a:solidFill>
                  <a:srgbClr val="000099"/>
                </a:solidFill>
                <a:ea typeface="Majalla UI"/>
                <a:cs typeface="B Nazanin" pitchFamily="2" charset="-78"/>
              </a:rPr>
              <a:t>3. تقویت و تحکیم پیش روندگی و پیش برندگی سپاه  در حرکت دائمی و پرشتاب به سمت آرمانهای انقلاب </a:t>
            </a:r>
            <a:endParaRPr lang="en-US" altLang="en-US" b="1" dirty="0">
              <a:solidFill>
                <a:srgbClr val="000099"/>
              </a:solidFill>
              <a:ea typeface="Majalla UI"/>
              <a:cs typeface="B Nazanin" pitchFamily="2" charset="-78"/>
            </a:endParaRPr>
          </a:p>
          <a:p>
            <a:r>
              <a:rPr lang="fa-IR" altLang="en-US" sz="2000" b="1" dirty="0">
                <a:solidFill>
                  <a:srgbClr val="000099"/>
                </a:solidFill>
                <a:ea typeface="Majalla UI"/>
                <a:cs typeface="B Nazanin" pitchFamily="2" charset="-78"/>
              </a:rPr>
              <a:t>4. مصون سازی نهاد سپاه در مقابل تهاجم فرهنگی و آسیب ها و آفت ها</a:t>
            </a:r>
            <a:endParaRPr lang="en-US" altLang="en-US" sz="2000" b="1" dirty="0">
              <a:solidFill>
                <a:srgbClr val="000099"/>
              </a:solidFill>
              <a:ea typeface="Majalla UI"/>
              <a:cs typeface="B Nazanin" pitchFamily="2" charset="-78"/>
            </a:endParaRPr>
          </a:p>
          <a:p>
            <a:r>
              <a:rPr lang="fa-IR" altLang="en-US" sz="2000" b="1" dirty="0">
                <a:solidFill>
                  <a:srgbClr val="000099"/>
                </a:solidFill>
                <a:ea typeface="Majalla UI"/>
                <a:cs typeface="B Nazanin" pitchFamily="2" charset="-78"/>
              </a:rPr>
              <a:t>5. تبدیل شدن ارزش ها و معروف ها به گفتمان غالب در سپاه </a:t>
            </a:r>
            <a:endParaRPr lang="en-US" altLang="en-US" sz="2000" b="1" dirty="0">
              <a:solidFill>
                <a:srgbClr val="000099"/>
              </a:solidFill>
              <a:ea typeface="Majalla UI"/>
              <a:cs typeface="B Nazanin" pitchFamily="2" charset="-78"/>
            </a:endParaRPr>
          </a:p>
          <a:p>
            <a:r>
              <a:rPr lang="fa-IR" altLang="en-US" sz="2000" b="1" dirty="0">
                <a:solidFill>
                  <a:srgbClr val="000099"/>
                </a:solidFill>
                <a:ea typeface="Majalla UI"/>
                <a:cs typeface="B Nazanin" pitchFamily="2" charset="-78"/>
              </a:rPr>
              <a:t>6. تقویت و تحکیم روابط اسلامی و اخوت دینی در عین حفظ روابط سازمانی </a:t>
            </a:r>
            <a:endParaRPr lang="en-US" altLang="en-US" sz="2000" b="1" dirty="0">
              <a:solidFill>
                <a:srgbClr val="000099"/>
              </a:solidFill>
              <a:ea typeface="Majalla UI"/>
              <a:cs typeface="B Nazanin" pitchFamily="2" charset="-78"/>
            </a:endParaRPr>
          </a:p>
          <a:p>
            <a:r>
              <a:rPr lang="fa-IR" altLang="en-US" sz="2000" b="1" dirty="0">
                <a:solidFill>
                  <a:srgbClr val="000099"/>
                </a:solidFill>
                <a:ea typeface="Majalla UI"/>
                <a:cs typeface="B Nazanin" pitchFamily="2" charset="-78"/>
              </a:rPr>
              <a:t>7. ارتقاء منزلت اجتماعی و قداست سپاه در جامعه</a:t>
            </a:r>
            <a:endParaRPr lang="en-US" altLang="en-US" sz="2000" b="1" dirty="0">
              <a:solidFill>
                <a:srgbClr val="000099"/>
              </a:solidFill>
              <a:ea typeface="Majalla UI"/>
              <a:cs typeface="B Nazanin" pitchFamily="2" charset="-78"/>
            </a:endParaRPr>
          </a:p>
          <a:p>
            <a:r>
              <a:rPr lang="fa-IR" altLang="en-US" sz="2000" b="1" dirty="0">
                <a:solidFill>
                  <a:srgbClr val="000099"/>
                </a:solidFill>
                <a:ea typeface="Majalla UI"/>
                <a:cs typeface="B Nazanin" pitchFamily="2" charset="-78"/>
              </a:rPr>
              <a:t>8. غلبه آخرت گرایی و مقابله با دنیاگرایی و اشراف گری و راحت طلبی و عافیت طلبی </a:t>
            </a:r>
            <a:endParaRPr lang="en-US" altLang="en-US" sz="2000" b="1" dirty="0">
              <a:solidFill>
                <a:srgbClr val="000099"/>
              </a:solidFill>
              <a:ea typeface="Majalla UI"/>
              <a:cs typeface="B Nazanin" pitchFamily="2" charset="-78"/>
            </a:endParaRPr>
          </a:p>
          <a:p>
            <a:r>
              <a:rPr lang="fa-IR" altLang="en-US" sz="2000" b="1" dirty="0">
                <a:solidFill>
                  <a:srgbClr val="000099"/>
                </a:solidFill>
                <a:ea typeface="Majalla UI"/>
                <a:cs typeface="B Nazanin" pitchFamily="2" charset="-78"/>
              </a:rPr>
              <a:t>9. ارتقاء روحیه مسئولیت پذیری در سازمان بر محور شایستگی ها </a:t>
            </a:r>
            <a:endParaRPr lang="en-US" altLang="en-US" sz="2000" b="1" dirty="0">
              <a:solidFill>
                <a:srgbClr val="000099"/>
              </a:solidFill>
              <a:ea typeface="Majalla UI"/>
              <a:cs typeface="B Nazanin" pitchFamily="2" charset="-78"/>
            </a:endParaRPr>
          </a:p>
          <a:p>
            <a:r>
              <a:rPr lang="fa-IR" altLang="en-US" sz="2000" b="1" dirty="0">
                <a:solidFill>
                  <a:srgbClr val="000099"/>
                </a:solidFill>
                <a:ea typeface="Majalla UI"/>
                <a:cs typeface="B Nazanin" pitchFamily="2" charset="-78"/>
              </a:rPr>
              <a:t>10. تقویت بُعد الگوئی سپاه برای سازمان های دیگر </a:t>
            </a:r>
            <a:endParaRPr lang="en-US" altLang="en-US" sz="2000" b="1" dirty="0">
              <a:solidFill>
                <a:srgbClr val="000099"/>
              </a:solidFill>
              <a:ea typeface="Majalla UI"/>
              <a:cs typeface="B Nazanin" pitchFamily="2" charset="-78"/>
            </a:endParaRPr>
          </a:p>
          <a:p>
            <a:r>
              <a:rPr lang="fa-IR" altLang="en-US" sz="2000" b="1" dirty="0">
                <a:solidFill>
                  <a:srgbClr val="000099"/>
                </a:solidFill>
                <a:ea typeface="Majalla UI"/>
                <a:cs typeface="B Nazanin" pitchFamily="2" charset="-78"/>
              </a:rPr>
              <a:t>11. تحکیم و تثبیت روحیه جهادی و انقلابی و غیرت دینی و انقلابی در سنگر نشینی از انقلاب </a:t>
            </a:r>
            <a:endParaRPr lang="en-US" altLang="en-US" sz="2000" b="1" dirty="0">
              <a:solidFill>
                <a:srgbClr val="000099"/>
              </a:solidFill>
              <a:ea typeface="Majalla UI"/>
              <a:cs typeface="B Nazanin" pitchFamily="2" charset="-78"/>
            </a:endParaRPr>
          </a:p>
          <a:p>
            <a:r>
              <a:rPr lang="fa-IR" altLang="en-US" sz="2000" b="1" dirty="0">
                <a:solidFill>
                  <a:srgbClr val="000099"/>
                </a:solidFill>
                <a:ea typeface="Majalla UI"/>
                <a:cs typeface="B Nazanin" pitchFamily="2" charset="-78"/>
              </a:rPr>
              <a:t>12. تقویت روحیه نقدپذیری و انتقاد سازنده بجای روحیه چاپلوسی در نهاد مقدس سپاه</a:t>
            </a:r>
            <a:endParaRPr lang="en-US" altLang="en-US" sz="2000" b="1" dirty="0">
              <a:solidFill>
                <a:srgbClr val="000099"/>
              </a:solidFill>
              <a:ea typeface="Majalla UI"/>
              <a:cs typeface="B Nazanin" pitchFamily="2" charset="-78"/>
            </a:endParaRPr>
          </a:p>
          <a:p>
            <a:r>
              <a:rPr lang="fa-IR" altLang="en-US" sz="2000" b="1" dirty="0">
                <a:solidFill>
                  <a:srgbClr val="000099"/>
                </a:solidFill>
                <a:ea typeface="Majalla UI"/>
                <a:cs typeface="B Nazanin" pitchFamily="2" charset="-78"/>
              </a:rPr>
              <a:t>13. ارتقاء روحیه امید، نشاط، خوش گمانی و تعادل سازمانی</a:t>
            </a:r>
            <a:endParaRPr lang="en-US" altLang="en-US" sz="2000" b="1" dirty="0">
              <a:solidFill>
                <a:srgbClr val="000099"/>
              </a:solidFill>
              <a:ea typeface="Majalla UI"/>
              <a:cs typeface="B Nazanin" pitchFamily="2" charset="-78"/>
            </a:endParaRPr>
          </a:p>
          <a:p>
            <a:r>
              <a:rPr lang="fa-IR" altLang="en-US" sz="2000" b="1" dirty="0">
                <a:solidFill>
                  <a:srgbClr val="000099"/>
                </a:solidFill>
                <a:ea typeface="Majalla UI"/>
                <a:cs typeface="B Nazanin" pitchFamily="2" charset="-78"/>
              </a:rPr>
              <a:t>14. اصلاح نظامات و مقررات با مطالبه و همراهی پاسداران</a:t>
            </a:r>
            <a:endParaRPr lang="en-US" altLang="en-US" sz="2000" b="1" dirty="0">
              <a:solidFill>
                <a:srgbClr val="000099"/>
              </a:solidFill>
              <a:ea typeface="Majalla UI"/>
              <a:cs typeface="B Nazanin" pitchFamily="2" charset="-78"/>
            </a:endParaRPr>
          </a:p>
          <a:p>
            <a:r>
              <a:rPr lang="fa-IR" altLang="en-US" sz="2000" b="1" dirty="0">
                <a:solidFill>
                  <a:srgbClr val="000099"/>
                </a:solidFill>
                <a:ea typeface="Majalla UI"/>
                <a:cs typeface="B Nazanin" pitchFamily="2" charset="-78"/>
              </a:rPr>
              <a:t>15.  تقویت فرهنگی حقّ گرایی و عدالت طلبی و باطل ستیزی در سپاه</a:t>
            </a:r>
            <a:endParaRPr lang="en-US" altLang="en-US" sz="2000" b="1" dirty="0">
              <a:solidFill>
                <a:srgbClr val="000099"/>
              </a:solidFill>
              <a:ea typeface="Majalla UI"/>
              <a:cs typeface="B Nazanin" pitchFamily="2" charset="-78"/>
            </a:endParaRPr>
          </a:p>
          <a:p>
            <a:r>
              <a:rPr lang="fa-IR" altLang="en-US" sz="2000" b="1" dirty="0">
                <a:solidFill>
                  <a:srgbClr val="000099"/>
                </a:solidFill>
                <a:ea typeface="Majalla UI"/>
                <a:cs typeface="B Nazanin" pitchFamily="2" charset="-78"/>
              </a:rPr>
              <a:t>16. آمادگی بیشتر و با انگیزه فزونتر برای انجام مأموریت های پاسداری در مقابل تهدیدات سخت و نرم</a:t>
            </a:r>
            <a:endParaRPr lang="en-US" altLang="en-US" sz="2000" b="1" dirty="0">
              <a:solidFill>
                <a:srgbClr val="000099"/>
              </a:solidFill>
              <a:ea typeface="Majalla UI"/>
              <a:cs typeface="B Nazanin" pitchFamily="2" charset="-78"/>
            </a:endParaRPr>
          </a:p>
          <a:p>
            <a:r>
              <a:rPr lang="fa-IR" altLang="en-US" sz="2000" b="1" dirty="0">
                <a:solidFill>
                  <a:srgbClr val="000099"/>
                </a:solidFill>
                <a:ea typeface="Majalla UI"/>
                <a:cs typeface="B Nazanin" pitchFamily="2" charset="-78"/>
              </a:rPr>
              <a:t>17. شتاب در حرکت به سوی سبک زندگی اسلامی در بُعد سازمانی</a:t>
            </a:r>
            <a:endParaRPr lang="en-US" altLang="en-US" sz="2000" b="1" dirty="0">
              <a:solidFill>
                <a:srgbClr val="000099"/>
              </a:solidFill>
              <a:ea typeface="Majalla UI"/>
              <a:cs typeface="B Nazanin" pitchFamily="2" charset="-78"/>
            </a:endParaRPr>
          </a:p>
          <a:p>
            <a:r>
              <a:rPr lang="fa-IR" altLang="en-US" sz="2000" b="1" dirty="0">
                <a:solidFill>
                  <a:srgbClr val="000099"/>
                </a:solidFill>
                <a:ea typeface="Majalla UI"/>
                <a:cs typeface="B Nazanin" pitchFamily="2" charset="-78"/>
              </a:rPr>
              <a:t>18. تقویت و غلبه رهبری مدیریت و فرماندهی اسلامی بر مدیریت صرف نظامی و قراردادی</a:t>
            </a:r>
            <a:endParaRPr lang="en-US" altLang="en-US" sz="2000" b="1" dirty="0">
              <a:solidFill>
                <a:srgbClr val="000099"/>
              </a:solidFill>
              <a:ea typeface="Majalla UI"/>
              <a:cs typeface="B Nazanin" pitchFamily="2" charset="-78"/>
            </a:endParaRPr>
          </a:p>
          <a:p>
            <a:r>
              <a:rPr lang="fa-IR" altLang="en-US" sz="2000" b="1" dirty="0">
                <a:solidFill>
                  <a:srgbClr val="000099"/>
                </a:solidFill>
                <a:ea typeface="Majalla UI"/>
                <a:cs typeface="B Nazanin" pitchFamily="2" charset="-78"/>
              </a:rPr>
              <a:t>19. نهادینه شدن شایسته سالاری و جلوگیری از خطر نفوذپذیری فکری و فیزیکی</a:t>
            </a:r>
            <a:endParaRPr lang="en-US" altLang="en-US" sz="2000" b="1" dirty="0">
              <a:solidFill>
                <a:srgbClr val="000099"/>
              </a:solidFill>
              <a:ea typeface="Majalla UI"/>
              <a:cs typeface="B Nazanin" pitchFamily="2" charset="-78"/>
            </a:endParaRPr>
          </a:p>
          <a:p>
            <a:r>
              <a:rPr lang="fa-IR" altLang="en-US" sz="2000" b="1" dirty="0">
                <a:solidFill>
                  <a:srgbClr val="000099"/>
                </a:solidFill>
                <a:ea typeface="Majalla UI"/>
                <a:cs typeface="B Nazanin" pitchFamily="2" charset="-78"/>
              </a:rPr>
              <a:t> 20. فراهم شدن زمینه ها  برای نصرت، امداد و هدایت ویژه خدا</a:t>
            </a:r>
            <a:endParaRPr lang="en-US" altLang="en-US" sz="2000" b="1" dirty="0">
              <a:solidFill>
                <a:srgbClr val="000099"/>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304800" y="533400"/>
            <a:ext cx="8458200" cy="5940088"/>
          </a:xfrm>
          <a:prstGeom prst="rect">
            <a:avLst/>
          </a:prstGeom>
          <a:noFill/>
          <a:ln w="9525">
            <a:noFill/>
            <a:miter lim="800000"/>
            <a:headEnd/>
            <a:tailEnd/>
          </a:ln>
        </p:spPr>
        <p:txBody>
          <a:bodyPr wrap="square" anchor="ctr">
            <a:spAutoFit/>
          </a:bodyPr>
          <a:lstStyle/>
          <a:p>
            <a:pPr algn="ctr"/>
            <a:r>
              <a:rPr lang="fa-IR" altLang="en-US" sz="3200" b="1" dirty="0" smtClean="0">
                <a:solidFill>
                  <a:srgbClr val="C00000"/>
                </a:solidFill>
                <a:ea typeface="Majalla UI"/>
                <a:cs typeface="B Titr" pitchFamily="2" charset="-78"/>
              </a:rPr>
              <a:t>جمع </a:t>
            </a:r>
            <a:r>
              <a:rPr lang="fa-IR" altLang="en-US" sz="3200" b="1" dirty="0">
                <a:solidFill>
                  <a:srgbClr val="C00000"/>
                </a:solidFill>
                <a:ea typeface="Majalla UI"/>
                <a:cs typeface="B Titr" pitchFamily="2" charset="-78"/>
              </a:rPr>
              <a:t>بندی و نتیجه گیری</a:t>
            </a:r>
          </a:p>
          <a:p>
            <a:pPr algn="just"/>
            <a:endParaRPr lang="en-US" altLang="en-US" sz="2000" b="1" dirty="0">
              <a:solidFill>
                <a:srgbClr val="000099"/>
              </a:solidFill>
              <a:ea typeface="Majalla UI"/>
              <a:cs typeface="B Koodak" pitchFamily="2" charset="-78"/>
            </a:endParaRPr>
          </a:p>
          <a:p>
            <a:pPr indent="465138" algn="just"/>
            <a:r>
              <a:rPr lang="fa-IR" altLang="en-US" sz="3200" b="1" dirty="0">
                <a:solidFill>
                  <a:srgbClr val="000099"/>
                </a:solidFill>
                <a:ea typeface="Majalla UI"/>
                <a:cs typeface="B Nazanin" pitchFamily="2" charset="-78"/>
              </a:rPr>
              <a:t>بنابراین می توان گفت فلسفه و هدف غائی امر به معروف و نهی از منکر عبارت است از </a:t>
            </a:r>
            <a:r>
              <a:rPr lang="fa-IR" altLang="en-US" sz="3200" b="1" dirty="0">
                <a:solidFill>
                  <a:schemeClr val="accent6">
                    <a:lumMod val="50000"/>
                  </a:schemeClr>
                </a:solidFill>
                <a:ea typeface="Majalla UI"/>
                <a:cs typeface="B Nazanin" pitchFamily="2" charset="-78"/>
              </a:rPr>
              <a:t>:« اقامه دین خدا و حاکمیت الهی و سپس صیانت و حراست از سلامت فکری، عملی و حرکت عمومی در صراط مستقیم که هدایت و تعالی معنوی و نیل به سعادت دنیوی و رستگاری اخروی را تضمین می کند»</a:t>
            </a:r>
          </a:p>
          <a:p>
            <a:pPr indent="465138" algn="just"/>
            <a:r>
              <a:rPr lang="fa-IR" altLang="en-US" sz="3200" b="1" dirty="0">
                <a:solidFill>
                  <a:srgbClr val="000099"/>
                </a:solidFill>
                <a:ea typeface="Majalla UI"/>
                <a:cs typeface="B Nazanin" pitchFamily="2" charset="-78"/>
              </a:rPr>
              <a:t>و در یک </a:t>
            </a:r>
            <a:r>
              <a:rPr lang="fa-IR" altLang="en-US" sz="3200" b="1" dirty="0" smtClean="0">
                <a:solidFill>
                  <a:srgbClr val="000099"/>
                </a:solidFill>
                <a:ea typeface="Majalla UI"/>
                <a:cs typeface="B Nazanin" pitchFamily="2" charset="-78"/>
              </a:rPr>
              <a:t>کلمه: </a:t>
            </a:r>
            <a:r>
              <a:rPr lang="fa-IR" altLang="en-US" sz="3200" b="1" dirty="0">
                <a:solidFill>
                  <a:srgbClr val="00B050"/>
                </a:solidFill>
                <a:ea typeface="Majalla UI"/>
                <a:cs typeface="B Nazanin" pitchFamily="2" charset="-78"/>
              </a:rPr>
              <a:t>امر به معروف و نهی از منکر روحیۀ ولایت محوری را در ابعاد مختلف در سپاه تقویت و ارتقاء می بخشد و آن را به عنوان بازوی پرتوان نظام و ولی امر در سنگرنشینی خط مقدّم پاسداری و حفاظت او انقلاب در همه عرصه ها قوّت و قدرت مضاعف می بخشد.</a:t>
            </a:r>
          </a:p>
        </p:txBody>
      </p:sp>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762000"/>
            <a:ext cx="8229600" cy="5410200"/>
          </a:xfrm>
          <a:noFill/>
          <a:ln>
            <a:noFill/>
          </a:ln>
          <a:extLst>
            <a:ext uri="{91240B29-F687-4F45-9708-019B960494DF}">
              <a14:hiddenLine xmlns:a14="http://schemas.microsoft.com/office/drawing/2010/main" xmlns="" w="9525">
                <a:solidFill>
                  <a:srgbClr val="000000"/>
                </a:solidFill>
                <a:miter lim="800000"/>
                <a:headEnd/>
                <a:tailEnd/>
              </a14:hiddenLine>
            </a:ext>
          </a:extLst>
        </p:spPr>
        <p:style>
          <a:lnRef idx="0">
            <a:scrgbClr r="0" g="0" b="0"/>
          </a:lnRef>
          <a:fillRef idx="1002">
            <a:schemeClr val="lt2"/>
          </a:fillRef>
          <a:effectRef idx="0">
            <a:scrgbClr r="0" g="0" b="0"/>
          </a:effectRef>
          <a:fontRef idx="major"/>
        </p:style>
        <p:txBody>
          <a:bodyPr>
            <a:normAutofit/>
          </a:bodyPr>
          <a:lstStyle/>
          <a:p>
            <a:pPr marL="274320" indent="-274320" algn="ctr" eaLnBrk="1" fontAlgn="auto" hangingPunct="1">
              <a:spcAft>
                <a:spcPts val="0"/>
              </a:spcAft>
              <a:buClr>
                <a:schemeClr val="accent3"/>
              </a:buClr>
              <a:buFont typeface="Wingdings 2"/>
              <a:buNone/>
              <a:defRPr/>
            </a:pPr>
            <a:endParaRPr lang="fa-IR" sz="1600" dirty="0" smtClean="0">
              <a:cs typeface="B Titr" pitchFamily="2" charset="-78"/>
            </a:endParaRPr>
          </a:p>
          <a:p>
            <a:pPr marL="274320" indent="-274320" algn="ctr" eaLnBrk="1" fontAlgn="auto" hangingPunct="1">
              <a:spcAft>
                <a:spcPts val="0"/>
              </a:spcAft>
              <a:buClr>
                <a:schemeClr val="accent3"/>
              </a:buClr>
              <a:buFont typeface="Wingdings 2"/>
              <a:buNone/>
              <a:defRPr/>
            </a:pPr>
            <a:r>
              <a:rPr lang="fa-IR" sz="6600" dirty="0" smtClean="0">
                <a:solidFill>
                  <a:srgbClr val="990000"/>
                </a:solidFill>
                <a:cs typeface="B Titr" pitchFamily="2" charset="-78"/>
              </a:rPr>
              <a:t>فصل سوم</a:t>
            </a:r>
            <a:endParaRPr lang="fa-IR" sz="7100" dirty="0" smtClean="0">
              <a:solidFill>
                <a:srgbClr val="990000"/>
              </a:solidFill>
              <a:cs typeface="B Titr" pitchFamily="2" charset="-78"/>
            </a:endParaRPr>
          </a:p>
          <a:p>
            <a:pPr marL="274320" indent="-274320" algn="ctr" eaLnBrk="1" fontAlgn="auto" hangingPunct="1">
              <a:spcAft>
                <a:spcPts val="0"/>
              </a:spcAft>
              <a:buClr>
                <a:schemeClr val="accent3"/>
              </a:buClr>
              <a:buFont typeface="Wingdings 2"/>
              <a:buNone/>
              <a:defRPr/>
            </a:pPr>
            <a:endParaRPr lang="fa-IR" sz="4400" dirty="0" smtClean="0">
              <a:cs typeface="B Titr" pitchFamily="2" charset="-78"/>
            </a:endParaRPr>
          </a:p>
          <a:p>
            <a:pPr marL="274320" indent="-274320" algn="ctr" eaLnBrk="1" fontAlgn="auto" hangingPunct="1">
              <a:spcAft>
                <a:spcPts val="0"/>
              </a:spcAft>
              <a:buClr>
                <a:schemeClr val="accent3"/>
              </a:buClr>
              <a:buFont typeface="Wingdings 2" pitchFamily="18" charset="2"/>
              <a:buNone/>
              <a:defRPr/>
            </a:pPr>
            <a:r>
              <a:rPr lang="fa-IR" sz="5400" dirty="0" smtClean="0">
                <a:solidFill>
                  <a:srgbClr val="000099"/>
                </a:solidFill>
                <a:cs typeface="B Titr" pitchFamily="2" charset="-78"/>
              </a:rPr>
              <a:t>آثار و پیامدهای شوم </a:t>
            </a:r>
            <a:endParaRPr lang="en-US" sz="5400" dirty="0" smtClean="0">
              <a:solidFill>
                <a:srgbClr val="000099"/>
              </a:solidFill>
              <a:cs typeface="B Titr" pitchFamily="2" charset="-78"/>
            </a:endParaRPr>
          </a:p>
          <a:p>
            <a:pPr marL="274320" indent="-274320" algn="ctr" eaLnBrk="1" fontAlgn="auto" hangingPunct="1">
              <a:spcAft>
                <a:spcPts val="0"/>
              </a:spcAft>
              <a:buClr>
                <a:schemeClr val="accent3"/>
              </a:buClr>
              <a:buFont typeface="Wingdings 2" pitchFamily="18" charset="2"/>
              <a:buNone/>
              <a:defRPr/>
            </a:pPr>
            <a:r>
              <a:rPr lang="fa-IR" sz="5400" dirty="0" smtClean="0">
                <a:solidFill>
                  <a:srgbClr val="000099"/>
                </a:solidFill>
                <a:cs typeface="B Titr" pitchFamily="2" charset="-78"/>
              </a:rPr>
              <a:t>ترک امر به معروف و نهی از منکر</a:t>
            </a:r>
            <a:endParaRPr lang="fa-IR" sz="5400" dirty="0">
              <a:solidFill>
                <a:srgbClr val="000099"/>
              </a:solidFill>
              <a:cs typeface="B Titr" pitchFamily="2" charset="-78"/>
            </a:endParaRPr>
          </a:p>
        </p:txBody>
      </p:sp>
    </p:spTree>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533400" y="533400"/>
            <a:ext cx="7956550" cy="5724644"/>
          </a:xfrm>
          <a:prstGeom prst="rect">
            <a:avLst/>
          </a:prstGeom>
          <a:noFill/>
          <a:ln>
            <a:noFill/>
            <a:headEnd/>
            <a:tailEnd/>
          </a:ln>
        </p:spPr>
        <p:style>
          <a:lnRef idx="2">
            <a:schemeClr val="accent3">
              <a:shade val="50000"/>
            </a:schemeClr>
          </a:lnRef>
          <a:fillRef idx="1">
            <a:schemeClr val="accent3"/>
          </a:fillRef>
          <a:effectRef idx="0">
            <a:schemeClr val="accent3"/>
          </a:effectRef>
          <a:fontRef idx="minor">
            <a:schemeClr val="lt1"/>
          </a:fontRef>
        </p:style>
        <p:txBody>
          <a:bodyPr wrap="square" lIns="0" tIns="0" rIns="0" bIns="0" anchor="ctr">
            <a:spAutoFit/>
          </a:bodyPr>
          <a:lstStyle/>
          <a:p>
            <a:pPr algn="ctr">
              <a:defRPr/>
            </a:pPr>
            <a:r>
              <a:rPr lang="fa-IR" sz="3600" b="1" dirty="0">
                <a:solidFill>
                  <a:schemeClr val="accent6">
                    <a:lumMod val="50000"/>
                  </a:schemeClr>
                </a:solidFill>
                <a:cs typeface="B Titr" pitchFamily="2" charset="-78"/>
              </a:rPr>
              <a:t>مباحث </a:t>
            </a:r>
            <a:r>
              <a:rPr lang="fa-IR" sz="3600" b="1" dirty="0" smtClean="0">
                <a:solidFill>
                  <a:schemeClr val="accent6">
                    <a:lumMod val="50000"/>
                  </a:schemeClr>
                </a:solidFill>
                <a:cs typeface="B Titr" pitchFamily="2" charset="-78"/>
              </a:rPr>
              <a:t>مطرح شده </a:t>
            </a:r>
            <a:r>
              <a:rPr lang="fa-IR" sz="3600" b="1" dirty="0">
                <a:solidFill>
                  <a:schemeClr val="accent6">
                    <a:lumMod val="50000"/>
                  </a:schemeClr>
                </a:solidFill>
                <a:cs typeface="B Titr" pitchFamily="2" charset="-78"/>
              </a:rPr>
              <a:t>در این فصل</a:t>
            </a:r>
          </a:p>
          <a:p>
            <a:pPr>
              <a:defRPr/>
            </a:pPr>
            <a:endParaRPr lang="en-US" sz="1400" b="1" dirty="0" smtClean="0">
              <a:solidFill>
                <a:srgbClr val="000099"/>
              </a:solidFill>
              <a:cs typeface="B Nazanin" pitchFamily="2" charset="-78"/>
            </a:endParaRPr>
          </a:p>
          <a:p>
            <a:pPr>
              <a:defRPr/>
            </a:pPr>
            <a:r>
              <a:rPr lang="ar-SA" sz="3200" b="1" dirty="0" smtClean="0">
                <a:solidFill>
                  <a:srgbClr val="000099"/>
                </a:solidFill>
                <a:cs typeface="B Nazanin" pitchFamily="2" charset="-78"/>
              </a:rPr>
              <a:t>1.لعن </a:t>
            </a:r>
            <a:r>
              <a:rPr lang="ar-SA" sz="3200" b="1" dirty="0">
                <a:solidFill>
                  <a:srgbClr val="000099"/>
                </a:solidFill>
                <a:cs typeface="B Nazanin" pitchFamily="2" charset="-78"/>
              </a:rPr>
              <a:t>و نفرین خدا و انبیاء الهی</a:t>
            </a:r>
            <a:endParaRPr lang="en-US" sz="3200" b="1" dirty="0">
              <a:solidFill>
                <a:srgbClr val="000099"/>
              </a:solidFill>
              <a:cs typeface="B Nazanin" pitchFamily="2" charset="-78"/>
            </a:endParaRPr>
          </a:p>
          <a:p>
            <a:pPr>
              <a:defRPr/>
            </a:pPr>
            <a:r>
              <a:rPr lang="ar-SA" sz="3200" b="1" dirty="0">
                <a:solidFill>
                  <a:srgbClr val="000099"/>
                </a:solidFill>
                <a:cs typeface="B Nazanin" pitchFamily="2" charset="-78"/>
              </a:rPr>
              <a:t>2.محرومیت از برکات و عنایات ویژه خدا</a:t>
            </a:r>
            <a:endParaRPr lang="en-US" sz="3200" b="1" dirty="0">
              <a:solidFill>
                <a:srgbClr val="000099"/>
              </a:solidFill>
              <a:cs typeface="B Nazanin" pitchFamily="2" charset="-78"/>
            </a:endParaRPr>
          </a:p>
          <a:p>
            <a:pPr>
              <a:defRPr/>
            </a:pPr>
            <a:r>
              <a:rPr lang="ar-SA" sz="3200" b="1" dirty="0">
                <a:solidFill>
                  <a:srgbClr val="000099"/>
                </a:solidFill>
                <a:cs typeface="B Nazanin" pitchFamily="2" charset="-78"/>
              </a:rPr>
              <a:t>3.محرومیت از حیات انسانی</a:t>
            </a:r>
            <a:endParaRPr lang="en-US" sz="3200" b="1" dirty="0">
              <a:solidFill>
                <a:srgbClr val="000099"/>
              </a:solidFill>
              <a:cs typeface="B Nazanin" pitchFamily="2" charset="-78"/>
            </a:endParaRPr>
          </a:p>
          <a:p>
            <a:pPr>
              <a:defRPr/>
            </a:pPr>
            <a:r>
              <a:rPr lang="ar-SA" sz="3200" b="1" dirty="0">
                <a:solidFill>
                  <a:srgbClr val="000099"/>
                </a:solidFill>
                <a:cs typeface="B Nazanin" pitchFamily="2" charset="-78"/>
              </a:rPr>
              <a:t>4.هلاکت و مجازات دنیوی</a:t>
            </a:r>
            <a:endParaRPr lang="en-US" sz="3200" b="1" dirty="0">
              <a:solidFill>
                <a:srgbClr val="000099"/>
              </a:solidFill>
              <a:cs typeface="B Nazanin" pitchFamily="2" charset="-78"/>
            </a:endParaRPr>
          </a:p>
          <a:p>
            <a:pPr>
              <a:defRPr/>
            </a:pPr>
            <a:r>
              <a:rPr lang="ar-SA" sz="3200" b="1" dirty="0">
                <a:solidFill>
                  <a:srgbClr val="000099"/>
                </a:solidFill>
                <a:cs typeface="B Nazanin" pitchFamily="2" charset="-78"/>
              </a:rPr>
              <a:t>5.سلطه یافتن افراد</a:t>
            </a:r>
            <a:endParaRPr lang="en-US" sz="3200" b="1" dirty="0">
              <a:solidFill>
                <a:srgbClr val="000099"/>
              </a:solidFill>
              <a:cs typeface="B Nazanin" pitchFamily="2" charset="-78"/>
            </a:endParaRPr>
          </a:p>
          <a:p>
            <a:pPr>
              <a:defRPr/>
            </a:pPr>
            <a:r>
              <a:rPr lang="ar-SA" sz="3200" b="1" dirty="0">
                <a:solidFill>
                  <a:srgbClr val="000099"/>
                </a:solidFill>
                <a:cs typeface="B Nazanin" pitchFamily="2" charset="-78"/>
              </a:rPr>
              <a:t>6.عدم استجابت دعا</a:t>
            </a:r>
            <a:endParaRPr lang="en-US" sz="3200" b="1" dirty="0">
              <a:solidFill>
                <a:srgbClr val="000099"/>
              </a:solidFill>
              <a:cs typeface="B Nazanin" pitchFamily="2" charset="-78"/>
            </a:endParaRPr>
          </a:p>
          <a:p>
            <a:pPr>
              <a:defRPr/>
            </a:pPr>
            <a:r>
              <a:rPr lang="ar-SA" sz="3200" b="1" dirty="0">
                <a:solidFill>
                  <a:srgbClr val="000099"/>
                </a:solidFill>
                <a:cs typeface="B Nazanin" pitchFamily="2" charset="-78"/>
              </a:rPr>
              <a:t>7.گسترش فساد</a:t>
            </a:r>
            <a:endParaRPr lang="en-US" sz="3200" b="1" dirty="0">
              <a:solidFill>
                <a:srgbClr val="000099"/>
              </a:solidFill>
              <a:cs typeface="B Nazanin" pitchFamily="2" charset="-78"/>
            </a:endParaRPr>
          </a:p>
          <a:p>
            <a:pPr>
              <a:defRPr/>
            </a:pPr>
            <a:r>
              <a:rPr lang="ar-SA" sz="3200" b="1" dirty="0">
                <a:solidFill>
                  <a:srgbClr val="000099"/>
                </a:solidFill>
                <a:cs typeface="B Nazanin" pitchFamily="2" charset="-78"/>
              </a:rPr>
              <a:t>8.شرکت در گناه مجرمان و گناهکاران</a:t>
            </a:r>
            <a:endParaRPr lang="en-US" sz="3200" b="1" dirty="0">
              <a:solidFill>
                <a:srgbClr val="000099"/>
              </a:solidFill>
              <a:cs typeface="B Nazanin" pitchFamily="2" charset="-78"/>
            </a:endParaRPr>
          </a:p>
          <a:p>
            <a:pPr>
              <a:defRPr/>
            </a:pPr>
            <a:r>
              <a:rPr lang="ar-SA" sz="3200" b="1" dirty="0">
                <a:solidFill>
                  <a:srgbClr val="000099"/>
                </a:solidFill>
                <a:cs typeface="B Nazanin" pitchFamily="2" charset="-78"/>
              </a:rPr>
              <a:t>9.ذلّت و خواری دنیا</a:t>
            </a:r>
            <a:endParaRPr lang="en-US" sz="3200" b="1" dirty="0">
              <a:solidFill>
                <a:srgbClr val="000099"/>
              </a:solidFill>
              <a:cs typeface="B Nazanin" pitchFamily="2" charset="-78"/>
            </a:endParaRPr>
          </a:p>
          <a:p>
            <a:pPr>
              <a:defRPr/>
            </a:pPr>
            <a:r>
              <a:rPr lang="ar-SA" sz="3200" b="1" dirty="0">
                <a:solidFill>
                  <a:srgbClr val="000099"/>
                </a:solidFill>
                <a:cs typeface="B Nazanin" pitchFamily="2" charset="-78"/>
              </a:rPr>
              <a:t>10.عذاب اخروی</a:t>
            </a:r>
            <a:endParaRPr lang="fa-IR" sz="8000" b="1" dirty="0">
              <a:solidFill>
                <a:srgbClr val="000099"/>
              </a:solidFill>
              <a:cs typeface="B Nazanin" pitchFamily="2" charset="-78"/>
            </a:endParaRPr>
          </a:p>
        </p:txBody>
      </p:sp>
    </p:spTree>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488950" y="471636"/>
            <a:ext cx="8197850" cy="5740033"/>
          </a:xfrm>
          <a:prstGeom prst="rect">
            <a:avLst/>
          </a:prstGeom>
          <a:noFill/>
          <a:ln w="9525">
            <a:noFill/>
            <a:miter lim="800000"/>
            <a:headEnd/>
            <a:tailEnd/>
          </a:ln>
        </p:spPr>
        <p:txBody>
          <a:bodyPr wrap="square" anchor="ctr">
            <a:spAutoFit/>
          </a:bodyPr>
          <a:lstStyle/>
          <a:p>
            <a:pPr algn="just"/>
            <a:r>
              <a:rPr lang="fa-IR" altLang="en-US" sz="3200" b="1" dirty="0" smtClean="0">
                <a:solidFill>
                  <a:srgbClr val="680000"/>
                </a:solidFill>
                <a:ea typeface="Majalla UI"/>
                <a:cs typeface="B Morvarid" pitchFamily="2" charset="-78"/>
              </a:rPr>
              <a:t>مقام معظم رهبری امام خامنه ای مدظله العالی:</a:t>
            </a:r>
          </a:p>
          <a:p>
            <a:pPr algn="just"/>
            <a:endParaRPr lang="fa-IR" altLang="en-US" sz="1100" b="1" dirty="0">
              <a:ea typeface="Majalla UI"/>
              <a:cs typeface="B Nazanin" pitchFamily="2" charset="-78"/>
            </a:endParaRPr>
          </a:p>
          <a:p>
            <a:pPr algn="justLow"/>
            <a:r>
              <a:rPr lang="fa-IR" altLang="en-US" sz="3600" b="1" dirty="0">
                <a:solidFill>
                  <a:srgbClr val="000099"/>
                </a:solidFill>
                <a:ea typeface="Majalla UI"/>
                <a:cs typeface="B Nazanin" pitchFamily="2" charset="-78"/>
              </a:rPr>
              <a:t>تهدید خدا را  </a:t>
            </a:r>
            <a:r>
              <a:rPr lang="fa-IR" altLang="en-US" sz="3600" b="1" dirty="0" smtClean="0">
                <a:solidFill>
                  <a:srgbClr val="000099"/>
                </a:solidFill>
                <a:ea typeface="Majalla UI"/>
                <a:cs typeface="B Nazanin" pitchFamily="2" charset="-78"/>
              </a:rPr>
              <a:t>کند </a:t>
            </a:r>
            <a:r>
              <a:rPr lang="fa-IR" altLang="en-US" sz="3600" b="1" dirty="0">
                <a:solidFill>
                  <a:srgbClr val="000099"/>
                </a:solidFill>
                <a:ea typeface="Majalla UI"/>
                <a:cs typeface="B Nazanin" pitchFamily="2" charset="-78"/>
              </a:rPr>
              <a:t>مشمارید، دیر شدهِ ندانید، خداوند نسل گذشته ای را که پیش روی شما بودند از رحمت خود دور نساخت مگر به خاطر آنکه امر به معروف و نهی از منکر را ترک کردند... امروز اگر ما هم، امر به معروف و نهی از منکر نکنیم باید بدانیم با اینکه انقلاب کرده ایم و در قدم اول پیش رفته ایم، عقب خواهیم ماند و دچار لعنت خدا خواهیم شد امروز بر ما لازم است که امر کنیم به نیکی و نهی کنیم از بدی</a:t>
            </a:r>
            <a:r>
              <a:rPr lang="fa-IR" altLang="en-US" sz="3600" b="1" dirty="0" smtClean="0">
                <a:solidFill>
                  <a:srgbClr val="000099"/>
                </a:solidFill>
                <a:ea typeface="Majalla UI"/>
                <a:cs typeface="B Nazanin" pitchFamily="2" charset="-78"/>
              </a:rPr>
              <a:t>.</a:t>
            </a:r>
            <a:r>
              <a:rPr lang="fa-IR" altLang="en-US" sz="2800" b="1" dirty="0" smtClean="0">
                <a:solidFill>
                  <a:srgbClr val="C00000"/>
                </a:solidFill>
                <a:ea typeface="Majalla UI"/>
                <a:cs typeface="B Nazanin" pitchFamily="2" charset="-78"/>
              </a:rPr>
              <a:t> 59/2/5</a:t>
            </a:r>
            <a:endParaRPr lang="fa-IR" altLang="en-US" sz="2800" b="1" dirty="0">
              <a:solidFill>
                <a:srgbClr val="C0000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609600"/>
            <a:ext cx="8458200" cy="5878513"/>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1- لعن و نفرین خدا و انبیاء الهی</a:t>
            </a:r>
          </a:p>
          <a:p>
            <a:pPr algn="ctr"/>
            <a:endParaRPr lang="fa-IR" altLang="en-US" sz="2800" dirty="0">
              <a:solidFill>
                <a:srgbClr val="000099"/>
              </a:solidFill>
              <a:ea typeface="Majalla UI"/>
              <a:cs typeface="B Koodak" pitchFamily="2" charset="-78"/>
            </a:endParaRPr>
          </a:p>
          <a:p>
            <a:pPr algn="just">
              <a:buFont typeface="Wingdings" pitchFamily="2" charset="2"/>
              <a:buChar char="v"/>
            </a:pPr>
            <a:r>
              <a:rPr lang="fa-IR" altLang="en-US" sz="2400" b="1" dirty="0">
                <a:solidFill>
                  <a:srgbClr val="000099"/>
                </a:solidFill>
                <a:ea typeface="Majalla UI"/>
                <a:cs typeface="B Nazanin" pitchFamily="2" charset="-78"/>
              </a:rPr>
              <a:t>لُعِنَ الَّذينَ کَفَرُوا مِنْ بَني‏ إِسْرائيلَ عَلي‏ لِسانِ داوُدَ وَ عيسَي ابْنِ مَرْيَمَ ذلِکَ بِما عَصَوْا وَ کانُوا </a:t>
            </a:r>
            <a:r>
              <a:rPr lang="fa-IR" altLang="en-US" sz="2400" b="1" dirty="0" smtClean="0">
                <a:solidFill>
                  <a:srgbClr val="000099"/>
                </a:solidFill>
                <a:ea typeface="Majalla UI"/>
                <a:cs typeface="B Nazanin" pitchFamily="2" charset="-78"/>
              </a:rPr>
              <a:t>يَعْتَدُونَ کانُوا </a:t>
            </a:r>
            <a:r>
              <a:rPr lang="fa-IR" altLang="en-US" sz="2400" b="1" dirty="0">
                <a:solidFill>
                  <a:srgbClr val="000099"/>
                </a:solidFill>
                <a:ea typeface="Majalla UI"/>
                <a:cs typeface="B Nazanin" pitchFamily="2" charset="-78"/>
              </a:rPr>
              <a:t>لا يَتَناهَوْنَ عَنْ مُنکَرٍ فَعَلُوهُ لَبِئْسَ ما کانُوا يَفْعَلُونَ؛کافران بنی اسرائیل بر زبان داود و عیسی بن مریم لعن(و نفرین) شدند این بخاطر آن بود که گناه کردند و تجاوز می نمودند. آنها از اعمال زشتی که انجام می دانند یکدیگر را نهی نمی کردند چه بد کاری انجام می دادند.(مائده/78و79)</a:t>
            </a:r>
          </a:p>
          <a:p>
            <a:pPr algn="just"/>
            <a:r>
              <a:rPr lang="fa-IR" altLang="en-US" sz="2400" b="1" dirty="0">
                <a:solidFill>
                  <a:srgbClr val="000099"/>
                </a:solidFill>
                <a:ea typeface="Majalla UI"/>
                <a:cs typeface="B Nazanin" pitchFamily="2" charset="-78"/>
              </a:rPr>
              <a:t>مرحوم طبرسی در تفسیر آیات فوق از ابن عباس نقل می کند که پیامبر اکرم(ص) خطاب به مسلمانان فرمود:</a:t>
            </a:r>
          </a:p>
          <a:p>
            <a:pPr algn="just"/>
            <a:r>
              <a:rPr lang="fa-IR" altLang="en-US" sz="2400" b="1" dirty="0">
                <a:solidFill>
                  <a:srgbClr val="000099"/>
                </a:solidFill>
                <a:ea typeface="Majalla UI"/>
                <a:cs typeface="B Nazanin" pitchFamily="2" charset="-78"/>
              </a:rPr>
              <a:t> لَتَأمُرَنَّ بُالمَعروُف و لَتَنَهُنَّ عَنِ المُنکَرِ وَ لَتَأخذَنَّ </a:t>
            </a:r>
            <a:r>
              <a:rPr lang="fa-IR" altLang="en-US" sz="2400" b="1" dirty="0" smtClean="0">
                <a:solidFill>
                  <a:srgbClr val="000099"/>
                </a:solidFill>
                <a:ea typeface="Majalla UI"/>
                <a:cs typeface="B Nazanin" pitchFamily="2" charset="-78"/>
              </a:rPr>
              <a:t>عَلی یَدالسَّفیه </a:t>
            </a:r>
            <a:r>
              <a:rPr lang="fa-IR" altLang="en-US" sz="2400" b="1" dirty="0">
                <a:solidFill>
                  <a:srgbClr val="000099"/>
                </a:solidFill>
                <a:ea typeface="Majalla UI"/>
                <a:cs typeface="B Nazanin" pitchFamily="2" charset="-78"/>
              </a:rPr>
              <a:t>و لَتَأطُرَنَّه عَلَی الحَقّ اَطراً اَو لَیَضرِبَنَّ اللهُ قَلوبَ بَعضِکُم عَلی بعضٍ و یَلعَنُکُم کَما لَعَنَهُم؛ امر به معروف و نهی از منکر کنید و دست نادان را بگیرید و به راه حقّ بیاورید وگرنه خداوند دلهای شما را به هم مرتبط می سازد و همه شما (اعم از گناهکار و ساکت) را لعنت می کند چنانچه آنها (از بنی اسرائیل) را لعنت کرد.( مجمع البیان فی تفسیر القرآن ج3 ص231)</a:t>
            </a:r>
          </a:p>
        </p:txBody>
      </p:sp>
    </p:spTree>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457200"/>
            <a:ext cx="8610600" cy="6001643"/>
          </a:xfrm>
          <a:prstGeom prst="rect">
            <a:avLst/>
          </a:prstGeom>
          <a:noFill/>
          <a:ln w="9525">
            <a:noFill/>
            <a:miter lim="800000"/>
            <a:headEnd/>
            <a:tailEnd/>
          </a:ln>
        </p:spPr>
        <p:txBody>
          <a:bodyPr wrap="square" anchor="ctr">
            <a:spAutoFit/>
          </a:bodyPr>
          <a:lstStyle/>
          <a:p>
            <a:pPr algn="ctr"/>
            <a:r>
              <a:rPr lang="fa-IR" altLang="en-US" sz="3200" b="1" dirty="0">
                <a:solidFill>
                  <a:srgbClr val="C00000"/>
                </a:solidFill>
                <a:ea typeface="Majalla UI"/>
                <a:cs typeface="B Titr" pitchFamily="2" charset="-78"/>
              </a:rPr>
              <a:t>2- محرومیت از برکات و عنایات ویژه خدا</a:t>
            </a:r>
          </a:p>
          <a:p>
            <a:pPr algn="ctr"/>
            <a:endParaRPr lang="fa-IR" altLang="en-US" sz="1200" dirty="0">
              <a:solidFill>
                <a:srgbClr val="000099"/>
              </a:solidFill>
              <a:ea typeface="Majalla UI"/>
              <a:cs typeface="B Koodak" pitchFamily="2" charset="-78"/>
            </a:endParaRPr>
          </a:p>
          <a:p>
            <a:pPr algn="just">
              <a:buFont typeface="Wingdings" pitchFamily="2" charset="2"/>
              <a:buChar char="v"/>
            </a:pPr>
            <a:r>
              <a:rPr lang="fa-IR" altLang="en-US" sz="3200" b="1" dirty="0">
                <a:solidFill>
                  <a:srgbClr val="000099"/>
                </a:solidFill>
                <a:ea typeface="Majalla UI"/>
                <a:cs typeface="B Nazanin" pitchFamily="2" charset="-78"/>
              </a:rPr>
              <a:t>از پیامبر اکرم(ص) روایت است:</a:t>
            </a:r>
          </a:p>
          <a:p>
            <a:pPr algn="just"/>
            <a:r>
              <a:rPr lang="fa-IR" altLang="en-US" sz="3200" b="1" dirty="0">
                <a:solidFill>
                  <a:srgbClr val="000099"/>
                </a:solidFill>
                <a:ea typeface="Majalla UI"/>
                <a:cs typeface="B Nazanin" pitchFamily="2" charset="-78"/>
              </a:rPr>
              <a:t>لَا یَزَالُ النَّاسُ بِخَیْرٍ مَا أَمَرُوا بِالْمَعْرُوفِ وَ نَهَوْا عَنِ الْمُنْکَرِ وَ تَعَاوَنُوا عَلَى الْبِرِّ فَإِذَا لَمْ یَفْعَلُوا ذَلِکَ نُزِعَتْ عَنْهُمُ الْبَرَکَاتُ وَ سَلِّطَ بَعْضُهُمْ عَلَى بَعْضٍ وَ لَمْ یَکُنْ لَهُمْ نَاصِرٌ فِی الْأَرْضِ وَ لَا فِی السَّمَاءِ؛ </a:t>
            </a:r>
            <a:endParaRPr lang="en-US" altLang="en-US" sz="3200" b="1" dirty="0" smtClean="0">
              <a:solidFill>
                <a:srgbClr val="000099"/>
              </a:solidFill>
              <a:ea typeface="Majalla UI"/>
              <a:cs typeface="B Nazanin" pitchFamily="2" charset="-78"/>
            </a:endParaRPr>
          </a:p>
          <a:p>
            <a:pPr algn="just"/>
            <a:r>
              <a:rPr lang="fa-IR" altLang="en-US" sz="3200" b="1" dirty="0" smtClean="0">
                <a:solidFill>
                  <a:srgbClr val="000099"/>
                </a:solidFill>
                <a:ea typeface="Majalla UI"/>
                <a:cs typeface="B Nazanin" pitchFamily="2" charset="-78"/>
              </a:rPr>
              <a:t>تا </a:t>
            </a:r>
            <a:r>
              <a:rPr lang="fa-IR" altLang="en-US" sz="3200" b="1" dirty="0">
                <a:solidFill>
                  <a:srgbClr val="000099"/>
                </a:solidFill>
                <a:ea typeface="Majalla UI"/>
                <a:cs typeface="B Nazanin" pitchFamily="2" charset="-78"/>
              </a:rPr>
              <a:t>زمانی که مردم امر به معروف و نهی از منکر نموده و یکدیگر را بر نیکی یاری کنند همواره در خیر و سعادت خواهند بود و در غیر اینصورت برکتها و [خیر الهی] از آنان </a:t>
            </a:r>
            <a:r>
              <a:rPr lang="fa-IR" altLang="en-US" sz="3200" b="1" dirty="0" smtClean="0">
                <a:solidFill>
                  <a:srgbClr val="000099"/>
                </a:solidFill>
                <a:ea typeface="Majalla UI"/>
                <a:cs typeface="B Nazanin" pitchFamily="2" charset="-78"/>
              </a:rPr>
              <a:t>گرفته</a:t>
            </a:r>
            <a:r>
              <a:rPr lang="en-US" altLang="en-US" sz="3200" b="1" dirty="0" smtClean="0">
                <a:solidFill>
                  <a:srgbClr val="000099"/>
                </a:solidFill>
                <a:ea typeface="Majalla UI"/>
                <a:cs typeface="B Nazanin" pitchFamily="2" charset="-78"/>
              </a:rPr>
              <a:t> </a:t>
            </a:r>
            <a:r>
              <a:rPr lang="fa-IR" altLang="en-US" sz="3200" b="1" dirty="0" smtClean="0">
                <a:solidFill>
                  <a:srgbClr val="000099"/>
                </a:solidFill>
                <a:ea typeface="Majalla UI"/>
                <a:cs typeface="B Nazanin" pitchFamily="2" charset="-78"/>
              </a:rPr>
              <a:t>می </a:t>
            </a:r>
            <a:r>
              <a:rPr lang="fa-IR" altLang="en-US" sz="3200" b="1" dirty="0">
                <a:solidFill>
                  <a:srgbClr val="000099"/>
                </a:solidFill>
                <a:ea typeface="Majalla UI"/>
                <a:cs typeface="B Nazanin" pitchFamily="2" charset="-78"/>
              </a:rPr>
              <a:t>شود و </a:t>
            </a:r>
            <a:r>
              <a:rPr lang="fa-IR" altLang="en-US" sz="3200" b="1" dirty="0" smtClean="0">
                <a:solidFill>
                  <a:srgbClr val="000099"/>
                </a:solidFill>
                <a:ea typeface="Majalla UI"/>
                <a:cs typeface="B Nazanin" pitchFamily="2" charset="-78"/>
              </a:rPr>
              <a:t>برخی</a:t>
            </a:r>
            <a:r>
              <a:rPr lang="en-US" altLang="en-US" sz="3200" b="1" dirty="0" smtClean="0">
                <a:solidFill>
                  <a:srgbClr val="000099"/>
                </a:solidFill>
                <a:ea typeface="Majalla UI"/>
                <a:cs typeface="B Nazanin" pitchFamily="2" charset="-78"/>
              </a:rPr>
              <a:t> </a:t>
            </a:r>
            <a:r>
              <a:rPr lang="fa-IR" altLang="en-US" sz="3200" b="1" dirty="0" smtClean="0">
                <a:solidFill>
                  <a:srgbClr val="000099"/>
                </a:solidFill>
                <a:ea typeface="Majalla UI"/>
                <a:cs typeface="B Nazanin" pitchFamily="2" charset="-78"/>
              </a:rPr>
              <a:t>(</a:t>
            </a:r>
            <a:r>
              <a:rPr lang="fa-IR" altLang="en-US" sz="3200" b="1" dirty="0">
                <a:solidFill>
                  <a:srgbClr val="000099"/>
                </a:solidFill>
                <a:ea typeface="Majalla UI"/>
                <a:cs typeface="B Nazanin" pitchFamily="2" charset="-78"/>
              </a:rPr>
              <a:t>اشرار) بر دیگران مسلّط خواهند گردید و یاوری نه در زمین و نه در آسمان نخواهند </a:t>
            </a:r>
            <a:r>
              <a:rPr lang="fa-IR" altLang="en-US" sz="3200" b="1" dirty="0" smtClean="0">
                <a:solidFill>
                  <a:srgbClr val="000099"/>
                </a:solidFill>
                <a:ea typeface="Majalla UI"/>
                <a:cs typeface="B Nazanin" pitchFamily="2" charset="-78"/>
              </a:rPr>
              <a:t>داشت</a:t>
            </a:r>
            <a:endParaRPr lang="en-US" altLang="en-US" sz="3200" b="1" dirty="0" smtClean="0">
              <a:solidFill>
                <a:srgbClr val="000099"/>
              </a:solidFill>
              <a:ea typeface="Majalla UI"/>
              <a:cs typeface="B Nazanin" pitchFamily="2" charset="-78"/>
            </a:endParaRPr>
          </a:p>
          <a:p>
            <a:pPr algn="l"/>
            <a:r>
              <a:rPr lang="fa-IR" altLang="en-US" sz="2000" b="1" dirty="0" smtClean="0">
                <a:solidFill>
                  <a:srgbClr val="000099"/>
                </a:solidFill>
                <a:ea typeface="Majalla UI"/>
                <a:cs typeface="B Nazanin" pitchFamily="2" charset="-78"/>
              </a:rPr>
              <a:t>( </a:t>
            </a:r>
            <a:r>
              <a:rPr lang="fa-IR" altLang="en-US" sz="2000" b="1" dirty="0">
                <a:solidFill>
                  <a:srgbClr val="000099"/>
                </a:solidFill>
                <a:ea typeface="Majalla UI"/>
                <a:cs typeface="B Nazanin" pitchFamily="2" charset="-78"/>
              </a:rPr>
              <a:t>بحارالانوار ج97 ص94</a:t>
            </a:r>
            <a:r>
              <a:rPr lang="fa-IR" altLang="en-US" sz="2000" b="1" dirty="0" smtClean="0">
                <a:solidFill>
                  <a:srgbClr val="000099"/>
                </a:solidFill>
                <a:ea typeface="Majalla UI"/>
                <a:cs typeface="B Nazanin" pitchFamily="2" charset="-78"/>
              </a:rPr>
              <a:t>)</a:t>
            </a:r>
            <a:endParaRPr lang="fa-IR"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5139869"/>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3- محرومیت از حیات انسانی</a:t>
            </a:r>
          </a:p>
          <a:p>
            <a:pPr algn="ctr"/>
            <a:endParaRPr lang="fa-IR" altLang="en-US" sz="3200" dirty="0">
              <a:solidFill>
                <a:srgbClr val="92D050"/>
              </a:solidFill>
              <a:ea typeface="Majalla UI"/>
              <a:cs typeface="B Koodak" pitchFamily="2" charset="-78"/>
            </a:endParaRPr>
          </a:p>
          <a:p>
            <a:pPr algn="just">
              <a:buFont typeface="Wingdings" pitchFamily="2" charset="2"/>
              <a:buChar char="v"/>
            </a:pPr>
            <a:r>
              <a:rPr lang="fa-IR" altLang="en-US" sz="3600" b="1" dirty="0">
                <a:solidFill>
                  <a:srgbClr val="000099"/>
                </a:solidFill>
                <a:ea typeface="Majalla UI"/>
                <a:cs typeface="B Nazanin" pitchFamily="2" charset="-78"/>
              </a:rPr>
              <a:t>امام علی (ع) بی تفاوتی در برابر منکرات و نافرمانی خدا را موجب محرومیت از حیات انسانی و خاموش شدن فطرت الهی دانسته می فرماید: </a:t>
            </a:r>
            <a:r>
              <a:rPr lang="fa-IR" altLang="en-US" sz="3600" b="1" dirty="0">
                <a:solidFill>
                  <a:srgbClr val="C00000"/>
                </a:solidFill>
                <a:ea typeface="Majalla UI"/>
                <a:cs typeface="B Nazanin" pitchFamily="2" charset="-78"/>
              </a:rPr>
              <a:t>مَن تَرَکَ اِنکارَ المُنکَرِ بِقَلبِهِ ویَدهِ ولِسانِهِ فَهُوَ میّتٌ بَینَ الاَحیاء</a:t>
            </a:r>
            <a:r>
              <a:rPr lang="fa-IR" altLang="en-US" sz="3600" b="1" dirty="0" smtClean="0">
                <a:solidFill>
                  <a:srgbClr val="000099"/>
                </a:solidFill>
                <a:ea typeface="Majalla UI"/>
                <a:cs typeface="B Nazanin" pitchFamily="2" charset="-78"/>
              </a:rPr>
              <a:t>؛</a:t>
            </a:r>
            <a:r>
              <a:rPr lang="en-US" altLang="en-US" sz="3600" b="1" dirty="0" smtClean="0">
                <a:solidFill>
                  <a:srgbClr val="000099"/>
                </a:solidFill>
                <a:ea typeface="Majalla UI"/>
                <a:cs typeface="B Nazanin" pitchFamily="2" charset="-78"/>
              </a:rPr>
              <a:t> </a:t>
            </a:r>
            <a:r>
              <a:rPr lang="fa-IR" altLang="en-US" sz="3600" b="1" dirty="0" smtClean="0">
                <a:solidFill>
                  <a:srgbClr val="000099"/>
                </a:solidFill>
                <a:ea typeface="Majalla UI"/>
                <a:cs typeface="B Nazanin" pitchFamily="2" charset="-78"/>
              </a:rPr>
              <a:t>کسی </a:t>
            </a:r>
            <a:r>
              <a:rPr lang="fa-IR" altLang="en-US" sz="3600" b="1" dirty="0">
                <a:solidFill>
                  <a:srgbClr val="000099"/>
                </a:solidFill>
                <a:ea typeface="Majalla UI"/>
                <a:cs typeface="B Nazanin" pitchFamily="2" charset="-78"/>
              </a:rPr>
              <a:t>که منکر  را با قلب و دست و زبانش انکار و طرد نمی کند پس او مرده ای است بین زنده ها</a:t>
            </a:r>
            <a:r>
              <a:rPr lang="fa-IR" altLang="en-US" sz="3600" b="1" dirty="0" smtClean="0">
                <a:solidFill>
                  <a:srgbClr val="000099"/>
                </a:solidFill>
                <a:ea typeface="Majalla UI"/>
                <a:cs typeface="B Nazanin" pitchFamily="2" charset="-78"/>
              </a:rPr>
              <a:t>.</a:t>
            </a:r>
            <a:endParaRPr lang="en-US" altLang="en-US" sz="3600" b="1" dirty="0" smtClean="0">
              <a:solidFill>
                <a:srgbClr val="000099"/>
              </a:solidFill>
              <a:ea typeface="Majalla UI"/>
              <a:cs typeface="B Nazanin" pitchFamily="2" charset="-78"/>
            </a:endParaRPr>
          </a:p>
          <a:p>
            <a:pPr algn="l"/>
            <a:r>
              <a:rPr lang="fa-IR" altLang="en-US" sz="2400" b="1" dirty="0" smtClean="0">
                <a:solidFill>
                  <a:srgbClr val="000099"/>
                </a:solidFill>
                <a:ea typeface="Majalla UI"/>
                <a:cs typeface="B Nazanin" pitchFamily="2" charset="-78"/>
              </a:rPr>
              <a:t>( </a:t>
            </a:r>
            <a:r>
              <a:rPr lang="fa-IR" altLang="en-US" sz="2400" b="1" dirty="0">
                <a:solidFill>
                  <a:srgbClr val="000099"/>
                </a:solidFill>
                <a:ea typeface="Majalla UI"/>
                <a:cs typeface="B Nazanin" pitchFamily="2" charset="-78"/>
              </a:rPr>
              <a:t>تهذیب الاحکام ج6 ص181)</a:t>
            </a:r>
            <a:endParaRPr lang="fa-IR" altLang="en-US" sz="3600" b="1" dirty="0">
              <a:solidFill>
                <a:srgbClr val="000099"/>
              </a:solidFill>
              <a:ea typeface="Majalla UI"/>
              <a:cs typeface="B Nazanin" pitchFamily="2" charset="-78"/>
            </a:endParaRPr>
          </a:p>
          <a:p>
            <a:pPr algn="just"/>
            <a:endParaRPr lang="fa-IR"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152400"/>
            <a:ext cx="8458200" cy="6401753"/>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4- هلاکت و مجازات دنیوی</a:t>
            </a:r>
          </a:p>
          <a:p>
            <a:pPr algn="just">
              <a:buFont typeface="Wingdings" pitchFamily="2" charset="2"/>
              <a:buChar char="v"/>
            </a:pPr>
            <a:r>
              <a:rPr lang="fa-IR" altLang="en-US" sz="2400" b="1" dirty="0" smtClean="0">
                <a:solidFill>
                  <a:srgbClr val="000099"/>
                </a:solidFill>
                <a:ea typeface="Majalla UI"/>
                <a:cs typeface="B Nazanin" pitchFamily="2" charset="-78"/>
              </a:rPr>
              <a:t>عذاب </a:t>
            </a:r>
            <a:r>
              <a:rPr lang="fa-IR" altLang="en-US" sz="2400" b="1" dirty="0">
                <a:solidFill>
                  <a:srgbClr val="000099"/>
                </a:solidFill>
                <a:ea typeface="Majalla UI"/>
                <a:cs typeface="B Nazanin" pitchFamily="2" charset="-78"/>
              </a:rPr>
              <a:t>و هلاکت الهی تنها متوجّه گناهکاران و فاسدان نمی گردد بلکه آنان که نسبت به فساد فکری و عملی دیگران بی تفاوت باشند و امر به معروف و نهی از منکر نکنند نیز در این مجازات شریک بوده و قرآن آنها را هم ظالم معرفی کرده و مستحق عذاب شدید می دانند و تنها آمران به معروف و ناهیان از منکر را نجات یافته معرفی می کند. چناچه درباره بنی اسرائیل می فرماید: </a:t>
            </a:r>
          </a:p>
          <a:p>
            <a:pPr algn="just"/>
            <a:r>
              <a:rPr lang="fa-IR" altLang="en-US" sz="2400" b="1" dirty="0">
                <a:solidFill>
                  <a:srgbClr val="000099"/>
                </a:solidFill>
                <a:ea typeface="Majalla UI"/>
                <a:cs typeface="B Nazanin" pitchFamily="2" charset="-78"/>
              </a:rPr>
              <a:t>وَ إِذْ قالَتْ أُمَّةٌ مِنْهُمْ لِمَ تَعِظُونَ قَوْماً اللَّهُ مُهْلِکُهُمْ أَوْ مُعَذِّبُهُمْ عَذاباً شَديداً قالُوا مَعْذِرَةً إِلي‏ رَبِّکُمْ وَ لَعَلَّهُمْ </a:t>
            </a:r>
            <a:r>
              <a:rPr lang="fa-IR" altLang="en-US" sz="2400" b="1" dirty="0" smtClean="0">
                <a:solidFill>
                  <a:srgbClr val="000099"/>
                </a:solidFill>
                <a:ea typeface="Majalla UI"/>
                <a:cs typeface="B Nazanin" pitchFamily="2" charset="-78"/>
              </a:rPr>
              <a:t>يَتَّقُونَ فَلَمَّا </a:t>
            </a:r>
            <a:r>
              <a:rPr lang="fa-IR" altLang="en-US" sz="2400" b="1" dirty="0">
                <a:solidFill>
                  <a:srgbClr val="000099"/>
                </a:solidFill>
                <a:ea typeface="Majalla UI"/>
                <a:cs typeface="B Nazanin" pitchFamily="2" charset="-78"/>
              </a:rPr>
              <a:t>نَسُوا ما ذُکِّرُوا بِهِ أَنْجَيْنَا الَّذينَ يَنْهَوْنَ عَنِ السُّوءِ وَ أَخَذْنَا الَّذينَ ظَلَمُوا بِعَذابٍ بَئيسٍ بِما کانُوا يَفْسُقُونَ؛ و (به یادآور) هنگامی راکه گروهی از آنها گفتند چرا گروهی(گنهکار) را که خداوند هلاکشان خواهد کرد یا به عذاب شدیدی گرفتار خواهد ساخت اندرز می دهید؟ گفتند این اندرزها برای اعتذار (و انجام وظیفه) در پیشگاه پروردگار شما است(به علاوه) شاید آنها (بپذیرند) و تقوا پیشه کنند. اما هنگامی که تذکّراتی را که به آنها داده شد فراموش کردند (و لحظه عذاب فرا رسید) نهی کنندگان از بلا را رهایی بخشیدیم و کسانی را که ستم کردند بخاطر نا فرمانیشان به عذاب سختی گرفتار ساختیم. (اعراف/164و165)</a:t>
            </a:r>
          </a:p>
          <a:p>
            <a:pPr algn="just"/>
            <a:r>
              <a:rPr lang="fa-IR" altLang="en-US" b="1" dirty="0" smtClean="0">
                <a:solidFill>
                  <a:srgbClr val="000099"/>
                </a:solidFill>
                <a:ea typeface="Majalla UI"/>
                <a:cs typeface="B Nazanin" pitchFamily="2" charset="-78"/>
              </a:rPr>
              <a:t>در </a:t>
            </a:r>
            <a:r>
              <a:rPr lang="fa-IR" altLang="en-US" b="1" dirty="0">
                <a:solidFill>
                  <a:srgbClr val="000099"/>
                </a:solidFill>
                <a:ea typeface="Majalla UI"/>
                <a:cs typeface="B Nazanin" pitchFamily="2" charset="-78"/>
              </a:rPr>
              <a:t>روایات فراوانی آمده که ساکتین در برابر انحراف مانند منحرفین گرفتار عذاب الهی خواهند شد.</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609600" y="609600"/>
            <a:ext cx="7956550" cy="5540375"/>
          </a:xfrm>
          <a:prstGeom prst="rect">
            <a:avLst/>
          </a:prstGeom>
          <a:noFill/>
          <a:ln>
            <a:headEnd/>
            <a:tailEnd/>
          </a:ln>
        </p:spPr>
        <p:style>
          <a:lnRef idx="2">
            <a:schemeClr val="accent3">
              <a:shade val="50000"/>
            </a:schemeClr>
          </a:lnRef>
          <a:fillRef idx="1">
            <a:schemeClr val="accent3"/>
          </a:fillRef>
          <a:effectRef idx="0">
            <a:schemeClr val="accent3"/>
          </a:effectRef>
          <a:fontRef idx="minor">
            <a:schemeClr val="lt1"/>
          </a:fontRef>
        </p:style>
        <p:txBody>
          <a:bodyPr anchor="ctr">
            <a:spAutoFit/>
          </a:bodyPr>
          <a:lstStyle/>
          <a:p>
            <a:pPr algn="ctr">
              <a:lnSpc>
                <a:spcPct val="250000"/>
              </a:lnSpc>
              <a:defRPr/>
            </a:pPr>
            <a:r>
              <a:rPr lang="fa-IR" sz="3600" b="1" dirty="0">
                <a:solidFill>
                  <a:srgbClr val="005828"/>
                </a:solidFill>
                <a:cs typeface="B Titr" pitchFamily="2" charset="-78"/>
              </a:rPr>
              <a:t>مباحث مطرح شده در این فصل</a:t>
            </a:r>
          </a:p>
          <a:p>
            <a:pPr>
              <a:defRPr/>
            </a:pPr>
            <a:r>
              <a:rPr lang="fa-IR" sz="3600" b="1" dirty="0">
                <a:solidFill>
                  <a:srgbClr val="FFFF00"/>
                </a:solidFill>
                <a:cs typeface="B Titr" pitchFamily="2" charset="-78"/>
              </a:rPr>
              <a:t> </a:t>
            </a:r>
            <a:r>
              <a:rPr lang="fa-IR" sz="3200" b="1" dirty="0">
                <a:solidFill>
                  <a:srgbClr val="002060"/>
                </a:solidFill>
                <a:cs typeface="B Titr" pitchFamily="2" charset="-78"/>
              </a:rPr>
              <a:t>الف- امر</a:t>
            </a:r>
          </a:p>
          <a:p>
            <a:pPr>
              <a:defRPr/>
            </a:pPr>
            <a:r>
              <a:rPr lang="fa-IR" sz="3200" b="1" dirty="0">
                <a:solidFill>
                  <a:srgbClr val="002060"/>
                </a:solidFill>
                <a:cs typeface="B Titr" pitchFamily="2" charset="-78"/>
              </a:rPr>
              <a:t>ب- معروف</a:t>
            </a:r>
          </a:p>
          <a:p>
            <a:pPr>
              <a:defRPr/>
            </a:pPr>
            <a:r>
              <a:rPr lang="fa-IR" sz="3200" b="1" dirty="0">
                <a:solidFill>
                  <a:srgbClr val="002060"/>
                </a:solidFill>
                <a:cs typeface="B Titr" pitchFamily="2" charset="-78"/>
              </a:rPr>
              <a:t>ج- نهی</a:t>
            </a:r>
          </a:p>
          <a:p>
            <a:pPr>
              <a:defRPr/>
            </a:pPr>
            <a:r>
              <a:rPr lang="fa-IR" sz="3200" b="1" dirty="0">
                <a:solidFill>
                  <a:srgbClr val="002060"/>
                </a:solidFill>
                <a:cs typeface="B Titr" pitchFamily="2" charset="-78"/>
              </a:rPr>
              <a:t>د- منکر</a:t>
            </a:r>
          </a:p>
          <a:p>
            <a:pPr>
              <a:defRPr/>
            </a:pPr>
            <a:r>
              <a:rPr lang="fa-IR" sz="3200" b="1" dirty="0">
                <a:solidFill>
                  <a:srgbClr val="002060"/>
                </a:solidFill>
                <a:cs typeface="B Titr" pitchFamily="2" charset="-78"/>
              </a:rPr>
              <a:t>ه- تعریف امر به معروف و نهی از منکر</a:t>
            </a:r>
          </a:p>
          <a:p>
            <a:pPr algn="ctr">
              <a:lnSpc>
                <a:spcPct val="250000"/>
              </a:lnSpc>
              <a:defRPr/>
            </a:pPr>
            <a:endParaRPr lang="fa-IR" sz="4000" b="1" dirty="0">
              <a:solidFill>
                <a:srgbClr val="002060"/>
              </a:solidFill>
              <a:cs typeface="B Titr" pitchFamily="2" charset="-78"/>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533400"/>
            <a:ext cx="8458200" cy="6124754"/>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5- سلطه یافتن افراد</a:t>
            </a:r>
            <a:endParaRPr lang="fa-IR" altLang="en-US" sz="3200" dirty="0">
              <a:solidFill>
                <a:srgbClr val="C00000"/>
              </a:solidFill>
              <a:ea typeface="Majalla UI"/>
              <a:cs typeface="B Koodak" pitchFamily="2" charset="-78"/>
            </a:endParaRPr>
          </a:p>
          <a:p>
            <a:pPr marL="290513" indent="-290513" algn="just">
              <a:buFont typeface="Wingdings" pitchFamily="2" charset="2"/>
              <a:buChar char="v"/>
            </a:pPr>
            <a:r>
              <a:rPr lang="fa-IR" altLang="en-US" sz="2400" b="1" dirty="0">
                <a:solidFill>
                  <a:srgbClr val="000099"/>
                </a:solidFill>
                <a:ea typeface="Majalla UI"/>
                <a:cs typeface="B Nazanin" pitchFamily="2" charset="-78"/>
              </a:rPr>
              <a:t>مقام معظّم رهبری با استناد به روایتی به همین مضمون از امام رضا علیه السّلام می فرماید:</a:t>
            </a:r>
          </a:p>
          <a:p>
            <a:pPr marL="290513" indent="-290513" algn="just"/>
            <a:r>
              <a:rPr lang="fa-IR" altLang="en-US" sz="2400" b="1" dirty="0">
                <a:solidFill>
                  <a:srgbClr val="000099"/>
                </a:solidFill>
                <a:ea typeface="Majalla UI"/>
                <a:cs typeface="B Nazanin" pitchFamily="2" charset="-78"/>
              </a:rPr>
              <a:t>روایتی که می خوانم روایت تکان دهنده و عجیبی است می فرماید: لَتَامُرُنّ بِالمَعروفِ وَ لتَنَهُنَّ عَنِ المُنکَر او لَیَسْتَعْمِلَنَّ علیکم شِرارکم </a:t>
            </a:r>
            <a:r>
              <a:rPr lang="fa-IR" altLang="en-US" sz="2400" b="1" dirty="0" smtClean="0">
                <a:solidFill>
                  <a:srgbClr val="000099"/>
                </a:solidFill>
                <a:ea typeface="Majalla UI"/>
                <a:cs typeface="B Nazanin" pitchFamily="2" charset="-78"/>
              </a:rPr>
              <a:t>فَیدعُوا خیارکَم </a:t>
            </a:r>
            <a:r>
              <a:rPr lang="fa-IR" altLang="en-US" sz="2400" b="1" dirty="0">
                <a:solidFill>
                  <a:srgbClr val="000099"/>
                </a:solidFill>
                <a:ea typeface="Majalla UI"/>
                <a:cs typeface="B Nazanin" pitchFamily="2" charset="-78"/>
              </a:rPr>
              <a:t>فَلا یُستَجابُ لهم؛ باید امر به معروف و نهی از منکر را میان خودتان اقامه کنید رواج دهید و نسبت به آن پایبند باشید اگر نکردید خدا اشرر و فاسدها و وابسته ها را بر شما مسلّط می کند.( کافی جلد 5 ص56 حدیث 3) یعنی زمام امور سیاست کشور به مرور به دست امثال حجاج بن یوسف خواهد افتاد؛ همان کوفه ای که امیر المؤمنین (ع) در رأس آن قرار داشت و در آنجا امر و نهی می کرد و در مسجدش خطبه می خواند به خاطر ترک امر به معروف و نهی از منکر به مرور به جایی رسید که حجاج بن یوسف ثقفی آمد و در همان مسجد ایستاد و خطبه خواند ...وقتی که امر به معروف و نهی از منکر نشود در جامعه خلاف کاری، دزدی، تقلّب و خیانت رایج گردد و به تدریج جزء فرهنگ جامعه شود زمینه برای روی کار آمدن آدم های ناباب فراهم خواهد شد.( خطبه نماز جمعه تهران 25/9/1379)</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457200" y="381000"/>
            <a:ext cx="8458200" cy="6124754"/>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6- عدم استجابت دعا</a:t>
            </a:r>
          </a:p>
          <a:p>
            <a:pPr indent="508000" algn="just">
              <a:buFont typeface="Wingdings" pitchFamily="2" charset="2"/>
              <a:buChar char="v"/>
            </a:pPr>
            <a:r>
              <a:rPr lang="fa-IR" altLang="en-US" sz="2800" b="1" dirty="0" smtClean="0">
                <a:solidFill>
                  <a:srgbClr val="000099"/>
                </a:solidFill>
                <a:ea typeface="Majalla UI"/>
                <a:cs typeface="B Nazanin" pitchFamily="2" charset="-78"/>
              </a:rPr>
              <a:t>یکی </a:t>
            </a:r>
            <a:r>
              <a:rPr lang="fa-IR" altLang="en-US" sz="2800" b="1" dirty="0">
                <a:solidFill>
                  <a:srgbClr val="000099"/>
                </a:solidFill>
                <a:ea typeface="Majalla UI"/>
                <a:cs typeface="B Nazanin" pitchFamily="2" charset="-78"/>
              </a:rPr>
              <a:t>از آثار ترک امر به معروف و نهی از منکر آن است که توجّه و عنایت خدا از جامعه قطع می شود و دعاهای بندگان به اجابت نمی رسد. مگر می شود ما در برابر بی بند و باری ها و فسادها و تعطیلی احکام خدا ساکت و بی تفاوت باشیم و با مفسدان و تهاجم کنندگان و فرهنگ و باورهای اسلامی مبارزه نکنیم و از خدا بخواهیم مارا نجات دهد؟ چنان چه در قرآن آمده که می فرماید:</a:t>
            </a:r>
          </a:p>
          <a:p>
            <a:pPr indent="508000" algn="just"/>
            <a:r>
              <a:rPr lang="fa-IR" altLang="en-US" sz="2800" b="1" dirty="0">
                <a:solidFill>
                  <a:srgbClr val="000099"/>
                </a:solidFill>
                <a:ea typeface="Majalla UI"/>
                <a:cs typeface="B Nazanin" pitchFamily="2" charset="-78"/>
              </a:rPr>
              <a:t>إِنَّ اللَّهَ لا يُغَيِّرُ ما بِقَومٍ حَتّى يُغَيِّروا ما بِأَنفُسِهِم  </a:t>
            </a:r>
            <a:r>
              <a:rPr lang="fa-IR" altLang="en-US" sz="2800" b="1" dirty="0" smtClean="0">
                <a:solidFill>
                  <a:srgbClr val="000099"/>
                </a:solidFill>
                <a:ea typeface="Majalla UI"/>
                <a:cs typeface="B Nazanin" pitchFamily="2" charset="-78"/>
              </a:rPr>
              <a:t>وَإِذا أَرادَاللَّهُ </a:t>
            </a:r>
            <a:r>
              <a:rPr lang="fa-IR" altLang="en-US" sz="2800" b="1" dirty="0">
                <a:solidFill>
                  <a:srgbClr val="000099"/>
                </a:solidFill>
                <a:ea typeface="Majalla UI"/>
                <a:cs typeface="B Nazanin" pitchFamily="2" charset="-78"/>
              </a:rPr>
              <a:t>بِقَومٍ </a:t>
            </a:r>
            <a:r>
              <a:rPr lang="fa-IR" altLang="en-US" sz="2800" b="1" dirty="0" smtClean="0">
                <a:solidFill>
                  <a:srgbClr val="000099"/>
                </a:solidFill>
                <a:ea typeface="Majalla UI"/>
                <a:cs typeface="B Nazanin" pitchFamily="2" charset="-78"/>
              </a:rPr>
              <a:t>سوءًا فَلا </a:t>
            </a:r>
            <a:r>
              <a:rPr lang="fa-IR" altLang="en-US" sz="2800" b="1" dirty="0">
                <a:solidFill>
                  <a:srgbClr val="000099"/>
                </a:solidFill>
                <a:ea typeface="Majalla UI"/>
                <a:cs typeface="B Nazanin" pitchFamily="2" charset="-78"/>
              </a:rPr>
              <a:t>مَرَدَّ لَهُ  </a:t>
            </a:r>
            <a:r>
              <a:rPr lang="fa-IR" altLang="en-US" sz="2800" b="1" dirty="0" smtClean="0">
                <a:solidFill>
                  <a:srgbClr val="000099"/>
                </a:solidFill>
                <a:ea typeface="Majalla UI"/>
                <a:cs typeface="B Nazanin" pitchFamily="2" charset="-78"/>
              </a:rPr>
              <a:t>وَ ما لَهُم </a:t>
            </a:r>
            <a:r>
              <a:rPr lang="fa-IR" altLang="en-US" sz="2800" b="1" dirty="0">
                <a:solidFill>
                  <a:srgbClr val="000099"/>
                </a:solidFill>
                <a:ea typeface="Majalla UI"/>
                <a:cs typeface="B Nazanin" pitchFamily="2" charset="-78"/>
              </a:rPr>
              <a:t>مِن دونِهِمِ نوالٍ ؛ و خداوند سرنوشت هیچ قوم و (ملّتی) را تغییر نمی دهد مگر آنکه آنان آنچه را در (وجود) خودشان است تغییر دهند و هنگامی که خدا برای قومی ( به خاطر اعمالشان) بدی و(عذاب) بخواهد هیچ چیز مانع آن نخواهد شد و جز خدا (نجات دهنده) سرپرستی نخواهند داشت. (رعد/11)</a:t>
            </a:r>
          </a:p>
          <a:p>
            <a:pPr algn="just"/>
            <a:endParaRPr lang="fa-IR"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5693866"/>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7- گسترش فساد</a:t>
            </a:r>
          </a:p>
          <a:p>
            <a:pPr marL="347663" indent="-347663" algn="just">
              <a:buFont typeface="Wingdings" pitchFamily="2" charset="2"/>
              <a:buChar char="v"/>
            </a:pPr>
            <a:r>
              <a:rPr lang="fa-IR" altLang="en-US" sz="2800" b="1" dirty="0" smtClean="0">
                <a:solidFill>
                  <a:srgbClr val="000099"/>
                </a:solidFill>
                <a:ea typeface="Majalla UI"/>
                <a:cs typeface="B Nazanin" pitchFamily="2" charset="-78"/>
              </a:rPr>
              <a:t>از </a:t>
            </a:r>
            <a:r>
              <a:rPr lang="fa-IR" altLang="en-US" sz="2800" b="1" dirty="0">
                <a:solidFill>
                  <a:srgbClr val="000099"/>
                </a:solidFill>
                <a:ea typeface="Majalla UI"/>
                <a:cs typeface="B Nazanin" pitchFamily="2" charset="-78"/>
              </a:rPr>
              <a:t>خطرناکترین پیامدهای ترک امر به معروف و نهی ار منکر آن است  به تدریج قباحت و زشتی گناهان و معاصی از بین رفته و منکرها معروف و معروف ها منکر می شوند و کار به جایی می رسد که گرفتار نفاق گشته و یکدیگر را به منکر امر و از معروف باز می دارند. قرآن در وصف منافقین می فرماید:</a:t>
            </a:r>
          </a:p>
          <a:p>
            <a:pPr marL="347663" indent="-347663" algn="just"/>
            <a:r>
              <a:rPr lang="fa-IR" altLang="en-US" sz="2800" b="1" dirty="0">
                <a:solidFill>
                  <a:srgbClr val="000099"/>
                </a:solidFill>
                <a:ea typeface="Majalla UI"/>
                <a:cs typeface="B Nazanin" pitchFamily="2" charset="-78"/>
              </a:rPr>
              <a:t>المُنافِقونَ وَالمُنافِقاتُ بَعضُهُم مِن بَعضٍ  يَأمُرونَ بِالمُنكَرِ وَيَنهَونَ عَنِ المَعروفِ وَيَقبِضونَ أَيدِيَهُم  نَسُوا اللَّهَ فَنَسِيَهُم  إِنَّ المُنافِقينَ هُمُ الفاسِقونَ؛ مردان و زنان منافق همه از یک گروهند آنها امر به منکر و نهی از معروف می کنند و دستهایشان را (از انفاق) می بندند خدا را فراموش کردند و خدا ( نیز) آنها را فراموش کرد (و از رحمتش محروم ساخت) به یقین منافقان همان فاسقانند. (توبه/67)</a:t>
            </a:r>
          </a:p>
          <a:p>
            <a:pPr algn="just"/>
            <a:endParaRPr lang="fa-IR"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3908762"/>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8- شرکت در گناه مجرمان و گناهکاران</a:t>
            </a:r>
          </a:p>
          <a:p>
            <a:pPr algn="ctr"/>
            <a:endParaRPr lang="fa-IR" altLang="en-US" sz="3200" dirty="0">
              <a:solidFill>
                <a:srgbClr val="92D050"/>
              </a:solidFill>
              <a:ea typeface="Majalla UI"/>
              <a:cs typeface="B Koodak" pitchFamily="2" charset="-78"/>
            </a:endParaRPr>
          </a:p>
          <a:p>
            <a:pPr algn="just">
              <a:buFont typeface="Wingdings" pitchFamily="2" charset="2"/>
              <a:buChar char="v"/>
            </a:pPr>
            <a:r>
              <a:rPr lang="fa-IR" altLang="en-US" sz="3200" b="1" dirty="0">
                <a:solidFill>
                  <a:srgbClr val="000099"/>
                </a:solidFill>
                <a:ea typeface="Majalla UI"/>
                <a:cs typeface="B Nazanin" pitchFamily="2" charset="-78"/>
              </a:rPr>
              <a:t>قرآن به یهودیان زمان پیامبر اکرم (ص) بخاطر رضایت به عمل نیاکانشان </a:t>
            </a:r>
            <a:r>
              <a:rPr lang="fa-IR" altLang="en-US" sz="3200" b="1" dirty="0" smtClean="0">
                <a:solidFill>
                  <a:srgbClr val="000099"/>
                </a:solidFill>
                <a:ea typeface="Majalla UI"/>
                <a:cs typeface="B Nazanin" pitchFamily="2" charset="-78"/>
              </a:rPr>
              <a:t>می فرماید:چرا انبیاء پیشین را کشتید؟ </a:t>
            </a:r>
            <a:endParaRPr lang="fa-IR" altLang="en-US" sz="3200" b="1" dirty="0">
              <a:solidFill>
                <a:srgbClr val="000099"/>
              </a:solidFill>
              <a:ea typeface="Majalla UI"/>
              <a:cs typeface="B Nazanin" pitchFamily="2" charset="-78"/>
            </a:endParaRPr>
          </a:p>
          <a:p>
            <a:pPr algn="just"/>
            <a:endParaRPr lang="fa-IR" altLang="en-US" sz="3200" b="1" dirty="0">
              <a:solidFill>
                <a:srgbClr val="000099"/>
              </a:solidFill>
              <a:ea typeface="Majalla UI"/>
              <a:cs typeface="B Nazanin" pitchFamily="2" charset="-78"/>
            </a:endParaRPr>
          </a:p>
          <a:p>
            <a:pPr algn="just"/>
            <a:r>
              <a:rPr lang="fa-IR" altLang="en-US" sz="3200" b="1" dirty="0" smtClean="0">
                <a:solidFill>
                  <a:srgbClr val="000099"/>
                </a:solidFill>
                <a:ea typeface="Majalla UI"/>
                <a:cs typeface="B Nazanin" pitchFamily="2" charset="-78"/>
              </a:rPr>
              <a:t>جَاءَكُمْ </a:t>
            </a:r>
            <a:r>
              <a:rPr lang="fa-IR" altLang="en-US" sz="3200" b="1" dirty="0">
                <a:solidFill>
                  <a:srgbClr val="000099"/>
                </a:solidFill>
                <a:ea typeface="Majalla UI"/>
                <a:cs typeface="B Nazanin" pitchFamily="2" charset="-78"/>
              </a:rPr>
              <a:t>رُسُلٌ مِنْ قَبْلِي بِالْبَيِّنَاتِ </a:t>
            </a:r>
            <a:r>
              <a:rPr lang="fa-IR" altLang="en-US" sz="3200" b="1" dirty="0" smtClean="0">
                <a:solidFill>
                  <a:srgbClr val="000099"/>
                </a:solidFill>
                <a:ea typeface="Majalla UI"/>
                <a:cs typeface="B Nazanin" pitchFamily="2" charset="-78"/>
              </a:rPr>
              <a:t>وَبِالَّذِي قُلْتُمْ </a:t>
            </a:r>
            <a:r>
              <a:rPr lang="fa-IR" altLang="en-US" sz="3200" b="1" dirty="0">
                <a:solidFill>
                  <a:srgbClr val="000099"/>
                </a:solidFill>
                <a:ea typeface="Majalla UI"/>
                <a:cs typeface="B Nazanin" pitchFamily="2" charset="-78"/>
              </a:rPr>
              <a:t>فَلِمَ قَتَلْتُمُوهُمْ إِنْ كُنْتُمْ صَادِقِينَ (آل عمران/183)</a:t>
            </a:r>
          </a:p>
          <a:p>
            <a:pPr algn="just"/>
            <a:endParaRPr lang="fa-IR"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533400"/>
            <a:ext cx="8458200" cy="6063198"/>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9- ذلّت و خواری دنیا</a:t>
            </a:r>
            <a:endParaRPr lang="fa-IR" altLang="en-US" sz="3200" dirty="0">
              <a:solidFill>
                <a:srgbClr val="C00000"/>
              </a:solidFill>
              <a:ea typeface="Majalla UI"/>
              <a:cs typeface="B Koodak" pitchFamily="2" charset="-78"/>
            </a:endParaRPr>
          </a:p>
          <a:p>
            <a:pPr algn="just"/>
            <a:endParaRPr lang="fa-IR" altLang="en-US" sz="2400" b="1" dirty="0">
              <a:solidFill>
                <a:srgbClr val="002060"/>
              </a:solidFill>
              <a:ea typeface="Majalla UI"/>
              <a:cs typeface="B Nazanin" pitchFamily="2" charset="-78"/>
            </a:endParaRPr>
          </a:p>
          <a:p>
            <a:pPr algn="just">
              <a:buFont typeface="Wingdings" pitchFamily="2" charset="2"/>
              <a:buChar char="v"/>
            </a:pPr>
            <a:r>
              <a:rPr lang="fa-IR" altLang="en-US" sz="2800" b="1" dirty="0">
                <a:solidFill>
                  <a:srgbClr val="000099"/>
                </a:solidFill>
                <a:ea typeface="Majalla UI"/>
                <a:cs typeface="B Nazanin" pitchFamily="2" charset="-78"/>
              </a:rPr>
              <a:t>در قرآن آمده که: مَن كانَ يُريدُ العِزَّةَ فَلِلَّهِ العِزَّةُ جَميعًا...؛ سرچشمه و مبدأ عزّت خداست و عزّت مؤمنین هم در پرتو عمل به دستورات الهی و تحقّق جامعه دینی و مُبرّای از معصیت به دست می آید. (فاطر/10) وهرگاه در جامعه دین داری و ارزشهای دین کم فروغ و مورد مطالبه نباشد و ضد ارزشها و معاصی رواج یافته گناهکاران و هنجارشکنان برای فساد احساس امنیت کنند و کسی آنها را منع و نهی نکند از سرچشمه عزّت و سربلندی فاصله گرفته و خواری و پستی و ذلّت گناه فراگیرتر می گردد مانند قوم بنی اسرائیل که با آن همه نعمت ها وقتی راه عصیان و نافرمانی را پیمودند خدا مهر ذلّت بر آنها زد و به خشم خدا مبتلا شدند که درآیه61 سوره بقره به آن اشاره شده است: وَضُرِبَتْ عَلَيْهِمُ الذِّلَّةُ وَالْمَسْكَنَةُ وَبَاءُوا بِغَضَبٍ مِنَ اللَّهِ.</a:t>
            </a:r>
          </a:p>
          <a:p>
            <a:pPr algn="just"/>
            <a:endParaRPr lang="fa-IR"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304800"/>
            <a:ext cx="8458200" cy="6340197"/>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10- عذاب اخروی</a:t>
            </a:r>
          </a:p>
          <a:p>
            <a:pPr algn="ctr"/>
            <a:endParaRPr lang="fa-IR" altLang="en-US" dirty="0">
              <a:solidFill>
                <a:srgbClr val="92D050"/>
              </a:solidFill>
              <a:ea typeface="Majalla UI"/>
              <a:cs typeface="B Koodak" pitchFamily="2" charset="-78"/>
            </a:endParaRPr>
          </a:p>
          <a:p>
            <a:pPr marL="406400" indent="-406400" algn="just"/>
            <a:r>
              <a:rPr lang="fa-IR" altLang="en-US" sz="2800" b="1" dirty="0">
                <a:solidFill>
                  <a:srgbClr val="000099"/>
                </a:solidFill>
                <a:ea typeface="Majalla UI"/>
                <a:cs typeface="B Nazanin" pitchFamily="2" charset="-78"/>
              </a:rPr>
              <a:t>از همه آثار و پیامدهای شوم ترک امر به معروف و نهی از منکر شدیدتر، عذاب اخروی و مجازات در قیامت است که در روایات مختلف به این گروه اشاره شده است، از جمله:</a:t>
            </a:r>
          </a:p>
          <a:p>
            <a:pPr marL="406400" indent="-406400" algn="just">
              <a:buFont typeface="Wingdings" pitchFamily="2" charset="2"/>
              <a:buChar char="v"/>
            </a:pPr>
            <a:r>
              <a:rPr lang="fa-IR" altLang="en-US" sz="2800" b="1" dirty="0" smtClean="0">
                <a:solidFill>
                  <a:srgbClr val="000099"/>
                </a:solidFill>
                <a:ea typeface="Majalla UI"/>
                <a:cs typeface="B Nazanin" pitchFamily="2" charset="-78"/>
              </a:rPr>
              <a:t>قالَ </a:t>
            </a:r>
            <a:r>
              <a:rPr lang="fa-IR" altLang="en-US" sz="2800" b="1" dirty="0">
                <a:solidFill>
                  <a:srgbClr val="000099"/>
                </a:solidFill>
                <a:ea typeface="Majalla UI"/>
                <a:cs typeface="B Nazanin" pitchFamily="2" charset="-78"/>
              </a:rPr>
              <a:t>رسول الله(ص): والذی نَفسی بِیَدِه لَیَخرُجَنَّ مِن امَّتی اُناسٌ قبورهم فی صوُرَۀ اِلقَرَدۀِ والخَنازِیرِ ممّا داهنُوا اَهل المَعاصی و کَفُّوا عَن نَهیم وَ هُم یَستطیعون؛ به خدایی که جانم در دست اوست از امت من گروهی از قبر برمی خیزد در حالی که در قیافه بوزینه و خوک هستند این قیافه ها بخاطر آن است که آنان قدرت نهی از منکر داشتند ولی با گناهکاران سازش کردند. </a:t>
            </a:r>
            <a:r>
              <a:rPr lang="fa-IR" altLang="en-US" sz="2000" b="1" dirty="0">
                <a:solidFill>
                  <a:srgbClr val="000099"/>
                </a:solidFill>
                <a:ea typeface="Majalla UI"/>
                <a:cs typeface="B Nazanin" pitchFamily="2" charset="-78"/>
              </a:rPr>
              <a:t>(درالمنتور- جلال الدین طوسی ج 2 ص 302)</a:t>
            </a:r>
          </a:p>
          <a:p>
            <a:pPr marL="406400" indent="-406400" algn="just">
              <a:buFont typeface="Wingdings" pitchFamily="2" charset="2"/>
              <a:buChar char="v"/>
            </a:pPr>
            <a:r>
              <a:rPr lang="fa-IR" altLang="en-US" sz="2800" b="1" dirty="0" smtClean="0">
                <a:solidFill>
                  <a:srgbClr val="000099"/>
                </a:solidFill>
                <a:ea typeface="Majalla UI"/>
                <a:cs typeface="B Nazanin" pitchFamily="2" charset="-78"/>
              </a:rPr>
              <a:t>امام </a:t>
            </a:r>
            <a:r>
              <a:rPr lang="fa-IR" altLang="en-US" sz="2800" b="1" dirty="0">
                <a:solidFill>
                  <a:srgbClr val="000099"/>
                </a:solidFill>
                <a:ea typeface="Majalla UI"/>
                <a:cs typeface="B Nazanin" pitchFamily="2" charset="-78"/>
              </a:rPr>
              <a:t>باقر (ع) می فرماید: </a:t>
            </a:r>
            <a:r>
              <a:rPr lang="fa-IR" altLang="en-US" sz="2800" b="1" dirty="0" smtClean="0">
                <a:solidFill>
                  <a:srgbClr val="000099"/>
                </a:solidFill>
                <a:ea typeface="Majalla UI"/>
                <a:cs typeface="B Nazanin" pitchFamily="2" charset="-78"/>
              </a:rPr>
              <a:t>وَیلٌ </a:t>
            </a:r>
            <a:r>
              <a:rPr lang="fa-IR" altLang="en-US" sz="2800" b="1" dirty="0">
                <a:solidFill>
                  <a:srgbClr val="000099"/>
                </a:solidFill>
                <a:ea typeface="Majalla UI"/>
                <a:cs typeface="B Nazanin" pitchFamily="2" charset="-78"/>
              </a:rPr>
              <a:t>لِقَومِ لا یَدینُونَ اللَّه بِالاَمْرِ بِالمَعْروفِ وَ النَهْیِ عَنِ المُنْکَر؛ وای بر مردمی که خدا را با امر به معروف و نهی از منکر اطاعت نمی کنند. </a:t>
            </a:r>
            <a:r>
              <a:rPr lang="fa-IR" altLang="en-US" sz="2000" b="1" dirty="0">
                <a:solidFill>
                  <a:srgbClr val="000099"/>
                </a:solidFill>
                <a:ea typeface="Majalla UI"/>
                <a:cs typeface="B Nazanin" pitchFamily="2" charset="-78"/>
              </a:rPr>
              <a:t>( تهذیب الاحکام ج 6 ص 176)</a:t>
            </a:r>
          </a:p>
        </p:txBody>
      </p:sp>
    </p:spTree>
  </p:cSld>
  <p:clrMapOvr>
    <a:masterClrMapping/>
  </p:clrMapOvr>
  <p:transition spd="slow"/>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609600"/>
            <a:ext cx="8458200" cy="6124754"/>
          </a:xfrm>
          <a:prstGeom prst="rect">
            <a:avLst/>
          </a:prstGeom>
          <a:noFill/>
          <a:ln w="9525">
            <a:noFill/>
            <a:miter lim="800000"/>
            <a:headEnd/>
            <a:tailEnd/>
          </a:ln>
        </p:spPr>
        <p:txBody>
          <a:bodyPr anchor="ctr">
            <a:spAutoFit/>
          </a:bodyPr>
          <a:lstStyle/>
          <a:p>
            <a:pPr algn="ctr"/>
            <a:endParaRPr lang="fa-IR" altLang="en-US" sz="900" b="1" dirty="0">
              <a:solidFill>
                <a:srgbClr val="92D050"/>
              </a:solidFill>
              <a:ea typeface="Majalla UI"/>
              <a:cs typeface="B Titr" pitchFamily="2" charset="-78"/>
            </a:endParaRPr>
          </a:p>
          <a:p>
            <a:pPr algn="ctr"/>
            <a:r>
              <a:rPr lang="fa-IR" altLang="en-US" sz="3200" b="1" dirty="0">
                <a:solidFill>
                  <a:srgbClr val="C00000"/>
                </a:solidFill>
                <a:ea typeface="Majalla UI"/>
                <a:cs typeface="B Titr" pitchFamily="2" charset="-78"/>
              </a:rPr>
              <a:t>جمع بندی و نتیجه گیری</a:t>
            </a:r>
            <a:endParaRPr lang="fa-IR" altLang="en-US" sz="3200" dirty="0">
              <a:solidFill>
                <a:srgbClr val="C00000"/>
              </a:solidFill>
              <a:ea typeface="Majalla UI"/>
              <a:cs typeface="B Koodak" pitchFamily="2" charset="-78"/>
            </a:endParaRPr>
          </a:p>
          <a:p>
            <a:pPr algn="just"/>
            <a:r>
              <a:rPr lang="fa-IR" altLang="en-US" sz="3200" b="1" dirty="0" smtClean="0">
                <a:solidFill>
                  <a:srgbClr val="000099"/>
                </a:solidFill>
                <a:ea typeface="Majalla UI"/>
                <a:cs typeface="B Nazanin" pitchFamily="2" charset="-78"/>
              </a:rPr>
              <a:t>برای </a:t>
            </a:r>
            <a:r>
              <a:rPr lang="fa-IR" altLang="en-US" sz="3200" b="1" dirty="0">
                <a:solidFill>
                  <a:srgbClr val="000099"/>
                </a:solidFill>
                <a:ea typeface="Majalla UI"/>
                <a:cs typeface="B Nazanin" pitchFamily="2" charset="-78"/>
              </a:rPr>
              <a:t>ترک امر به معروف و نهی از منکر آثار و پیامدهای ویرانگر خطرناک دیگری به ویژه برای مجموعه هایی انقلابی و دینی وجود دارد که بخاطر اجتناب از طولانی شدن بحث </a:t>
            </a:r>
            <a:r>
              <a:rPr lang="fa-IR" altLang="en-US" sz="3200" b="1" dirty="0" smtClean="0">
                <a:solidFill>
                  <a:srgbClr val="000099"/>
                </a:solidFill>
                <a:ea typeface="Majalla UI"/>
                <a:cs typeface="B Nazanin" pitchFamily="2" charset="-78"/>
              </a:rPr>
              <a:t>از</a:t>
            </a:r>
            <a:r>
              <a:rPr lang="en-US" altLang="en-US" sz="3200" b="1" dirty="0" smtClean="0">
                <a:solidFill>
                  <a:srgbClr val="000099"/>
                </a:solidFill>
                <a:ea typeface="Majalla UI"/>
                <a:cs typeface="B Nazanin" pitchFamily="2" charset="-78"/>
              </a:rPr>
              <a:t> </a:t>
            </a:r>
            <a:r>
              <a:rPr lang="fa-IR" altLang="en-US" sz="3200" b="1" dirty="0" smtClean="0">
                <a:solidFill>
                  <a:srgbClr val="000099"/>
                </a:solidFill>
                <a:ea typeface="Majalla UI"/>
                <a:cs typeface="B Nazanin" pitchFamily="2" charset="-78"/>
              </a:rPr>
              <a:t>نقل </a:t>
            </a:r>
            <a:r>
              <a:rPr lang="fa-IR" altLang="en-US" sz="3200" b="1" dirty="0">
                <a:solidFill>
                  <a:srgbClr val="000099"/>
                </a:solidFill>
                <a:ea typeface="Majalla UI"/>
                <a:cs typeface="B Nazanin" pitchFamily="2" charset="-78"/>
              </a:rPr>
              <a:t>و تفصیل آنها خودداری کردیم  مانند: </a:t>
            </a:r>
            <a:endParaRPr lang="fa-IR" altLang="en-US" sz="3200" b="1" dirty="0" smtClean="0">
              <a:solidFill>
                <a:srgbClr val="000099"/>
              </a:solidFill>
              <a:ea typeface="Majalla UI"/>
              <a:cs typeface="B Nazanin" pitchFamily="2" charset="-78"/>
            </a:endParaRPr>
          </a:p>
          <a:p>
            <a:pPr algn="just"/>
            <a:r>
              <a:rPr lang="fa-IR" altLang="en-US" sz="3200" b="1" dirty="0" smtClean="0">
                <a:solidFill>
                  <a:srgbClr val="C00000"/>
                </a:solidFill>
                <a:ea typeface="Majalla UI"/>
                <a:cs typeface="B Nazanin" pitchFamily="2" charset="-78"/>
              </a:rPr>
              <a:t>حاکمیت </a:t>
            </a:r>
            <a:r>
              <a:rPr lang="fa-IR" altLang="en-US" sz="3200" b="1" dirty="0">
                <a:solidFill>
                  <a:srgbClr val="C00000"/>
                </a:solidFill>
                <a:ea typeface="Majalla UI"/>
                <a:cs typeface="B Nazanin" pitchFamily="2" charset="-78"/>
              </a:rPr>
              <a:t>یافتن روحیه چاپلوسی به جای نقد سازنده، رواج پرده دری و تجرّی به گناه، آسیب پذیری بالای خانواده و جامعه در برابر دشمنان، رواج بی اعتمادی و سوء ظنّ و عدم صداقت در گفتار و رفتار، کاهش منزلت و اعتبار اجتماعی، محرومیت از امداد های الهی، ابتلا به حرام خوارگی و بی غیرتی و ..</a:t>
            </a:r>
            <a:r>
              <a:rPr lang="fa-IR" altLang="en-US" sz="3200" b="1" dirty="0">
                <a:solidFill>
                  <a:srgbClr val="000099"/>
                </a:solidFill>
                <a:ea typeface="Majalla UI"/>
                <a:cs typeface="B Nazanin" pitchFamily="2" charset="-78"/>
              </a:rPr>
              <a:t>.</a:t>
            </a:r>
          </a:p>
          <a:p>
            <a:pPr algn="just"/>
            <a:endParaRPr lang="fa-IR"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410200"/>
          </a:xfrm>
          <a:noFill/>
          <a:ln>
            <a:noFill/>
          </a:ln>
          <a:extLst>
            <a:ext uri="{91240B29-F687-4F45-9708-019B960494DF}">
              <a14:hiddenLine xmlns:a14="http://schemas.microsoft.com/office/drawing/2010/main" xmlns="" w="9525">
                <a:solidFill>
                  <a:srgbClr val="000000"/>
                </a:solidFill>
                <a:miter lim="800000"/>
                <a:headEnd/>
                <a:tailEnd/>
              </a14:hiddenLine>
            </a:ext>
          </a:extLst>
        </p:spPr>
        <p:style>
          <a:lnRef idx="0">
            <a:scrgbClr r="0" g="0" b="0"/>
          </a:lnRef>
          <a:fillRef idx="1002">
            <a:schemeClr val="lt2"/>
          </a:fillRef>
          <a:effectRef idx="0">
            <a:scrgbClr r="0" g="0" b="0"/>
          </a:effectRef>
          <a:fontRef idx="major"/>
        </p:style>
        <p:txBody>
          <a:bodyPr>
            <a:normAutofit/>
          </a:bodyPr>
          <a:lstStyle/>
          <a:p>
            <a:pPr marL="274320" indent="-274320" algn="ctr" eaLnBrk="1" fontAlgn="auto" hangingPunct="1">
              <a:spcAft>
                <a:spcPts val="0"/>
              </a:spcAft>
              <a:buClr>
                <a:schemeClr val="accent3"/>
              </a:buClr>
              <a:buFont typeface="Wingdings 2"/>
              <a:buNone/>
              <a:defRPr/>
            </a:pPr>
            <a:endParaRPr lang="fa-IR" sz="1600" dirty="0" smtClean="0">
              <a:cs typeface="B Titr" pitchFamily="2" charset="-78"/>
            </a:endParaRPr>
          </a:p>
          <a:p>
            <a:pPr marL="274320" indent="-274320" algn="ctr" eaLnBrk="1" fontAlgn="auto" hangingPunct="1">
              <a:spcAft>
                <a:spcPts val="0"/>
              </a:spcAft>
              <a:buClr>
                <a:schemeClr val="accent3"/>
              </a:buClr>
              <a:buFont typeface="Wingdings 2"/>
              <a:buNone/>
              <a:defRPr/>
            </a:pPr>
            <a:r>
              <a:rPr lang="fa-IR" sz="6600" dirty="0" smtClean="0">
                <a:solidFill>
                  <a:srgbClr val="990000"/>
                </a:solidFill>
                <a:cs typeface="B Titr" pitchFamily="2" charset="-78"/>
              </a:rPr>
              <a:t>فصل چهارم</a:t>
            </a:r>
            <a:endParaRPr lang="fa-IR" sz="7100" dirty="0" smtClean="0">
              <a:solidFill>
                <a:srgbClr val="990000"/>
              </a:solidFill>
              <a:cs typeface="B Titr" pitchFamily="2" charset="-78"/>
            </a:endParaRPr>
          </a:p>
          <a:p>
            <a:pPr marL="274320" indent="-274320" algn="ctr" eaLnBrk="1" fontAlgn="auto" hangingPunct="1">
              <a:spcAft>
                <a:spcPts val="0"/>
              </a:spcAft>
              <a:buClr>
                <a:schemeClr val="accent3"/>
              </a:buClr>
              <a:buFont typeface="Wingdings 2"/>
              <a:buNone/>
              <a:defRPr/>
            </a:pPr>
            <a:endParaRPr lang="fa-IR" sz="100" dirty="0" smtClean="0">
              <a:cs typeface="B Titr" pitchFamily="2" charset="-78"/>
            </a:endParaRPr>
          </a:p>
          <a:p>
            <a:pPr marL="274320" indent="-274320" algn="ctr" eaLnBrk="1" fontAlgn="auto" hangingPunct="1">
              <a:spcAft>
                <a:spcPts val="0"/>
              </a:spcAft>
              <a:buClr>
                <a:schemeClr val="accent3"/>
              </a:buClr>
              <a:buFont typeface="Wingdings 2" pitchFamily="18" charset="2"/>
              <a:buNone/>
              <a:defRPr/>
            </a:pPr>
            <a:endParaRPr lang="en-US" sz="1800" dirty="0" smtClean="0">
              <a:solidFill>
                <a:srgbClr val="000099"/>
              </a:solidFill>
              <a:cs typeface="B Titr" pitchFamily="2" charset="-78"/>
            </a:endParaRPr>
          </a:p>
          <a:p>
            <a:pPr marL="274320" indent="-274320" algn="ctr">
              <a:buClr>
                <a:schemeClr val="accent3"/>
              </a:buClr>
              <a:buNone/>
              <a:defRPr/>
            </a:pPr>
            <a:r>
              <a:rPr lang="fa-IR" sz="4800" dirty="0" smtClean="0">
                <a:solidFill>
                  <a:srgbClr val="000099"/>
                </a:solidFill>
                <a:cs typeface="B Titr" pitchFamily="2" charset="-78"/>
              </a:rPr>
              <a:t>ضرورت امر به معروف و نهی از منکر در سپاه</a:t>
            </a:r>
            <a:endParaRPr lang="fa-IR" sz="19900" dirty="0">
              <a:solidFill>
                <a:srgbClr val="000099"/>
              </a:solidFill>
              <a:cs typeface="B Titr" pitchFamily="2" charset="-78"/>
            </a:endParaRPr>
          </a:p>
        </p:txBody>
      </p:sp>
    </p:spTree>
  </p:cSld>
  <p:clrMapOvr>
    <a:masterClrMapping/>
  </p:clrMapOvr>
  <p:transition spd="slow"/>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762000" y="838200"/>
            <a:ext cx="7956550" cy="4708981"/>
          </a:xfrm>
          <a:prstGeom prst="rect">
            <a:avLst/>
          </a:prstGeom>
          <a:noFill/>
          <a:ln w="9525">
            <a:noFill/>
            <a:miter lim="800000"/>
            <a:headEnd/>
            <a:tailEnd/>
          </a:ln>
        </p:spPr>
        <p:txBody>
          <a:bodyPr anchor="ctr">
            <a:spAutoFit/>
          </a:bodyPr>
          <a:lstStyle/>
          <a:p>
            <a:pPr algn="just"/>
            <a:r>
              <a:rPr lang="fa-IR" altLang="en-US" sz="3600" b="1" dirty="0" smtClean="0">
                <a:solidFill>
                  <a:srgbClr val="C00000"/>
                </a:solidFill>
                <a:ea typeface="Majalla UI"/>
                <a:cs typeface="B Nazanin" pitchFamily="2" charset="-78"/>
              </a:rPr>
              <a:t>مقام معظم رهبری امام خامنه ای مدظله العالی:</a:t>
            </a:r>
            <a:endParaRPr lang="fa-IR" altLang="en-US" sz="3600" dirty="0">
              <a:ea typeface="Majalla UI"/>
              <a:cs typeface="B Nazanin" pitchFamily="2" charset="-78"/>
            </a:endParaRPr>
          </a:p>
          <a:p>
            <a:pPr algn="just">
              <a:lnSpc>
                <a:spcPct val="150000"/>
              </a:lnSpc>
            </a:pPr>
            <a:r>
              <a:rPr lang="fa-IR" altLang="en-US" sz="3600" b="1" dirty="0">
                <a:solidFill>
                  <a:srgbClr val="000099"/>
                </a:solidFill>
                <a:ea typeface="Majalla UI"/>
                <a:cs typeface="B Nazanin" pitchFamily="2" charset="-78"/>
              </a:rPr>
              <a:t>امر به معروف و نهی از منکر در شکل کامل و </a:t>
            </a:r>
            <a:r>
              <a:rPr lang="fa-IR" altLang="en-US" sz="3600" b="1" dirty="0" smtClean="0">
                <a:solidFill>
                  <a:srgbClr val="000099"/>
                </a:solidFill>
                <a:ea typeface="Majalla UI"/>
                <a:cs typeface="B Nazanin" pitchFamily="2" charset="-78"/>
              </a:rPr>
              <a:t>جامعش </a:t>
            </a:r>
            <a:r>
              <a:rPr lang="fa-IR" altLang="en-US" sz="3600" b="1" dirty="0">
                <a:solidFill>
                  <a:srgbClr val="000099"/>
                </a:solidFill>
                <a:ea typeface="Majalla UI"/>
                <a:cs typeface="B Nazanin" pitchFamily="2" charset="-78"/>
              </a:rPr>
              <a:t>عبارت است از اینکه جامعه اسلامی کمر به ریشه کن ساختن بدی ها ببندد،کمر به برقراری خوبی ها، نیکی ها و فضیلت ها ببندد...</a:t>
            </a:r>
          </a:p>
          <a:p>
            <a:pPr algn="l">
              <a:lnSpc>
                <a:spcPct val="150000"/>
              </a:lnSpc>
            </a:pPr>
            <a:r>
              <a:rPr lang="fa-IR" altLang="en-US" sz="3200" b="1" dirty="0" smtClean="0">
                <a:solidFill>
                  <a:srgbClr val="000099"/>
                </a:solidFill>
                <a:ea typeface="Majalla UI"/>
                <a:cs typeface="B Nazanin" pitchFamily="2" charset="-78"/>
              </a:rPr>
              <a:t>1395/2/5</a:t>
            </a:r>
            <a:endParaRPr lang="fa-IR" altLang="en-US" sz="3200" b="1" dirty="0">
              <a:ea typeface="Majalla UI"/>
              <a:cs typeface="B Nazanin" pitchFamily="2" charset="-78"/>
            </a:endParaRPr>
          </a:p>
        </p:txBody>
      </p:sp>
    </p:spTree>
  </p:cSld>
  <p:clrMapOvr>
    <a:masterClrMapping/>
  </p:clrMapOvr>
  <p:transition spd="slow" advTm="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609600"/>
            <a:ext cx="8229600" cy="5410200"/>
          </a:xfrm>
          <a:noFill/>
          <a:ln>
            <a:noFill/>
          </a:ln>
          <a:extLst>
            <a:ext uri="{91240B29-F687-4F45-9708-019B960494DF}">
              <a14:hiddenLine xmlns:a14="http://schemas.microsoft.com/office/drawing/2010/main" xmlns="" w="9525">
                <a:solidFill>
                  <a:srgbClr val="000000"/>
                </a:solidFill>
                <a:miter lim="800000"/>
                <a:headEnd/>
                <a:tailEnd/>
              </a14:hiddenLine>
            </a:ext>
          </a:extLst>
        </p:spPr>
        <p:style>
          <a:lnRef idx="0">
            <a:scrgbClr r="0" g="0" b="0"/>
          </a:lnRef>
          <a:fillRef idx="1002">
            <a:schemeClr val="lt2"/>
          </a:fillRef>
          <a:effectRef idx="0">
            <a:scrgbClr r="0" g="0" b="0"/>
          </a:effectRef>
          <a:fontRef idx="major"/>
        </p:style>
        <p:txBody>
          <a:bodyPr>
            <a:normAutofit/>
          </a:bodyPr>
          <a:lstStyle/>
          <a:p>
            <a:pPr marL="274320" indent="-274320" algn="ctr" eaLnBrk="1" fontAlgn="auto" hangingPunct="1">
              <a:spcAft>
                <a:spcPts val="0"/>
              </a:spcAft>
              <a:buClr>
                <a:schemeClr val="accent3"/>
              </a:buClr>
              <a:buFont typeface="Wingdings 2"/>
              <a:buNone/>
              <a:defRPr/>
            </a:pPr>
            <a:endParaRPr lang="fa-IR" sz="1600" dirty="0" smtClean="0">
              <a:cs typeface="B Titr" pitchFamily="2" charset="-78"/>
            </a:endParaRPr>
          </a:p>
          <a:p>
            <a:pPr marL="274320" indent="-274320" algn="ctr" eaLnBrk="1" fontAlgn="auto" hangingPunct="1">
              <a:spcAft>
                <a:spcPts val="0"/>
              </a:spcAft>
              <a:buClr>
                <a:schemeClr val="accent3"/>
              </a:buClr>
              <a:buFont typeface="Wingdings 2"/>
              <a:buNone/>
              <a:defRPr/>
            </a:pPr>
            <a:r>
              <a:rPr lang="fa-IR" sz="6600" dirty="0" smtClean="0">
                <a:solidFill>
                  <a:srgbClr val="990000"/>
                </a:solidFill>
                <a:cs typeface="B Titr" pitchFamily="2" charset="-78"/>
              </a:rPr>
              <a:t>فصل پنجم</a:t>
            </a:r>
            <a:endParaRPr lang="fa-IR" sz="7100" dirty="0" smtClean="0">
              <a:solidFill>
                <a:srgbClr val="990000"/>
              </a:solidFill>
              <a:cs typeface="B Titr" pitchFamily="2" charset="-78"/>
            </a:endParaRPr>
          </a:p>
          <a:p>
            <a:pPr marL="274320" indent="-274320" algn="ctr" eaLnBrk="1" fontAlgn="auto" hangingPunct="1">
              <a:spcAft>
                <a:spcPts val="0"/>
              </a:spcAft>
              <a:buClr>
                <a:schemeClr val="accent3"/>
              </a:buClr>
              <a:buFont typeface="Wingdings 2"/>
              <a:buNone/>
              <a:defRPr/>
            </a:pPr>
            <a:endParaRPr lang="fa-IR" sz="4400" dirty="0" smtClean="0">
              <a:cs typeface="B Titr" pitchFamily="2" charset="-78"/>
            </a:endParaRPr>
          </a:p>
          <a:p>
            <a:pPr marL="274320" indent="-274320" algn="ctr" eaLnBrk="1" fontAlgn="auto" hangingPunct="1">
              <a:spcAft>
                <a:spcPts val="0"/>
              </a:spcAft>
              <a:buClr>
                <a:schemeClr val="accent3"/>
              </a:buClr>
              <a:buFont typeface="Wingdings 2"/>
              <a:buNone/>
              <a:defRPr/>
            </a:pPr>
            <a:r>
              <a:rPr lang="fa-IR" sz="5400" dirty="0" smtClean="0">
                <a:solidFill>
                  <a:srgbClr val="000099"/>
                </a:solidFill>
                <a:cs typeface="B Titr" pitchFamily="2" charset="-78"/>
              </a:rPr>
              <a:t>عوامل فراموشی و بی رونق شدن </a:t>
            </a:r>
          </a:p>
          <a:p>
            <a:pPr marL="274320" indent="-274320" algn="ctr" eaLnBrk="1" fontAlgn="auto" hangingPunct="1">
              <a:spcAft>
                <a:spcPts val="0"/>
              </a:spcAft>
              <a:buClr>
                <a:schemeClr val="accent3"/>
              </a:buClr>
              <a:buFont typeface="Wingdings 2"/>
              <a:buNone/>
              <a:defRPr/>
            </a:pPr>
            <a:r>
              <a:rPr lang="fa-IR" sz="5400" dirty="0" smtClean="0">
                <a:solidFill>
                  <a:srgbClr val="000099"/>
                </a:solidFill>
                <a:cs typeface="B Titr" pitchFamily="2" charset="-78"/>
              </a:rPr>
              <a:t>امر به معروف و نهی از منکر</a:t>
            </a:r>
            <a:endParaRPr lang="fa-IR" sz="5400" dirty="0">
              <a:solidFill>
                <a:srgbClr val="000099"/>
              </a:solidFill>
              <a:cs typeface="B Titr" pitchFamily="2" charset="-78"/>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762000" y="838200"/>
            <a:ext cx="7956550" cy="4524375"/>
          </a:xfrm>
          <a:prstGeom prst="rect">
            <a:avLst/>
          </a:prstGeom>
          <a:noFill/>
          <a:ln w="9525">
            <a:noFill/>
            <a:miter lim="800000"/>
            <a:headEnd/>
            <a:tailEnd/>
          </a:ln>
        </p:spPr>
        <p:txBody>
          <a:bodyPr anchor="ctr">
            <a:spAutoFit/>
          </a:bodyPr>
          <a:lstStyle/>
          <a:p>
            <a:pPr algn="just"/>
            <a:r>
              <a:rPr lang="fa-IR" altLang="en-US" sz="3200" dirty="0">
                <a:solidFill>
                  <a:srgbClr val="990000"/>
                </a:solidFill>
                <a:ea typeface="Majalla UI"/>
                <a:cs typeface="B Morvarid" pitchFamily="2" charset="-78"/>
              </a:rPr>
              <a:t>مقام معظم رهبری امام خامنه </a:t>
            </a:r>
            <a:r>
              <a:rPr lang="fa-IR" altLang="en-US" sz="3200" dirty="0" smtClean="0">
                <a:solidFill>
                  <a:srgbClr val="990000"/>
                </a:solidFill>
                <a:ea typeface="Majalla UI"/>
                <a:cs typeface="B Morvarid" pitchFamily="2" charset="-78"/>
              </a:rPr>
              <a:t>ای مدظله العالی:</a:t>
            </a:r>
            <a:endParaRPr lang="fa-IR" altLang="en-US" sz="3200" dirty="0">
              <a:solidFill>
                <a:srgbClr val="990000"/>
              </a:solidFill>
              <a:ea typeface="Majalla UI"/>
              <a:cs typeface="B Morvarid" pitchFamily="2" charset="-78"/>
            </a:endParaRPr>
          </a:p>
          <a:p>
            <a:pPr algn="just"/>
            <a:endParaRPr lang="fa-IR" altLang="en-US" sz="3200" dirty="0">
              <a:solidFill>
                <a:srgbClr val="002060"/>
              </a:solidFill>
              <a:ea typeface="Majalla UI"/>
              <a:cs typeface="B Morvarid" pitchFamily="2" charset="-78"/>
            </a:endParaRPr>
          </a:p>
          <a:p>
            <a:pPr algn="just">
              <a:lnSpc>
                <a:spcPct val="150000"/>
              </a:lnSpc>
            </a:pPr>
            <a:r>
              <a:rPr lang="fa-IR" altLang="en-US" sz="2800" b="1" dirty="0">
                <a:solidFill>
                  <a:srgbClr val="002060"/>
                </a:solidFill>
                <a:ea typeface="Majalla UI"/>
                <a:cs typeface="B Yagut" pitchFamily="2" charset="-78"/>
              </a:rPr>
              <a:t>امر به معروف و نهی از منکر در شکل کامل و </a:t>
            </a:r>
            <a:r>
              <a:rPr lang="fa-IR" altLang="en-US" sz="2800" b="1" dirty="0" smtClean="0">
                <a:solidFill>
                  <a:srgbClr val="002060"/>
                </a:solidFill>
                <a:ea typeface="Majalla UI"/>
                <a:cs typeface="B Yagut" pitchFamily="2" charset="-78"/>
              </a:rPr>
              <a:t>جامعش </a:t>
            </a:r>
            <a:r>
              <a:rPr lang="fa-IR" altLang="en-US" sz="2800" b="1" dirty="0">
                <a:solidFill>
                  <a:srgbClr val="002060"/>
                </a:solidFill>
                <a:ea typeface="Majalla UI"/>
                <a:cs typeface="B Yagut" pitchFamily="2" charset="-78"/>
              </a:rPr>
              <a:t>عبارت است از اینکه جامعه اسلامی کمر به ریشه کن ساختن بدی ها ببندد،کمر به برقراری خوبی ها، نیکی ها و فضیلت ها ببندد...</a:t>
            </a:r>
          </a:p>
          <a:p>
            <a:pPr algn="just">
              <a:lnSpc>
                <a:spcPct val="150000"/>
              </a:lnSpc>
            </a:pPr>
            <a:r>
              <a:rPr lang="fa-IR" altLang="en-US" sz="2800" b="1" dirty="0">
                <a:solidFill>
                  <a:srgbClr val="002060"/>
                </a:solidFill>
                <a:ea typeface="Majalla UI"/>
                <a:cs typeface="B Yagut" pitchFamily="2" charset="-78"/>
              </a:rPr>
              <a:t>                                                                          1395/2/5</a:t>
            </a:r>
          </a:p>
          <a:p>
            <a:pPr algn="ctr"/>
            <a:endParaRPr lang="fa-IR" altLang="en-US" sz="2800" b="1" dirty="0">
              <a:solidFill>
                <a:srgbClr val="002060"/>
              </a:solidFill>
              <a:ea typeface="Majalla UI"/>
              <a:cs typeface="B Mitra" pitchFamily="2" charset="-78"/>
            </a:endParaRPr>
          </a:p>
          <a:p>
            <a:pPr algn="ctr"/>
            <a:endParaRPr lang="fa-IR" altLang="en-US" sz="2800" b="1" dirty="0">
              <a:solidFill>
                <a:srgbClr val="002060"/>
              </a:solidFill>
              <a:ea typeface="Majalla UI"/>
              <a:cs typeface="B Titr" pitchFamily="2" charset="-78"/>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228600" y="228600"/>
            <a:ext cx="8458200" cy="5847755"/>
          </a:xfrm>
          <a:prstGeom prst="rect">
            <a:avLst/>
          </a:prstGeom>
          <a:noFill/>
          <a:ln>
            <a:noFill/>
            <a:headEnd/>
            <a:tailEnd/>
          </a:ln>
        </p:spPr>
        <p:style>
          <a:lnRef idx="2">
            <a:schemeClr val="accent3">
              <a:shade val="50000"/>
            </a:schemeClr>
          </a:lnRef>
          <a:fillRef idx="1">
            <a:schemeClr val="accent3"/>
          </a:fillRef>
          <a:effectRef idx="0">
            <a:schemeClr val="accent3"/>
          </a:effectRef>
          <a:fontRef idx="minor">
            <a:schemeClr val="lt1"/>
          </a:fontRef>
        </p:style>
        <p:txBody>
          <a:bodyPr wrap="square" anchor="ctr">
            <a:spAutoFit/>
          </a:bodyPr>
          <a:lstStyle/>
          <a:p>
            <a:pPr algn="ctr">
              <a:lnSpc>
                <a:spcPct val="250000"/>
              </a:lnSpc>
              <a:defRPr/>
            </a:pPr>
            <a:r>
              <a:rPr lang="fa-IR" sz="3600" b="1" dirty="0">
                <a:solidFill>
                  <a:srgbClr val="C00000"/>
                </a:solidFill>
                <a:cs typeface="B Titr" pitchFamily="2" charset="-78"/>
              </a:rPr>
              <a:t>مباحث مطرح شده در این فصل</a:t>
            </a:r>
          </a:p>
          <a:p>
            <a:pPr marL="623888" indent="-217488">
              <a:defRPr/>
            </a:pPr>
            <a:r>
              <a:rPr lang="ar-SA" sz="3200" b="1" dirty="0">
                <a:solidFill>
                  <a:srgbClr val="000099"/>
                </a:solidFill>
                <a:cs typeface="B Nazanin" pitchFamily="2" charset="-78"/>
              </a:rPr>
              <a:t>1.تحریف دین</a:t>
            </a:r>
            <a:endParaRPr lang="en-US" sz="3200" b="1" dirty="0">
              <a:solidFill>
                <a:srgbClr val="000099"/>
              </a:solidFill>
              <a:cs typeface="B Nazanin" pitchFamily="2" charset="-78"/>
            </a:endParaRPr>
          </a:p>
          <a:p>
            <a:pPr marL="623888" indent="-217488">
              <a:defRPr/>
            </a:pPr>
            <a:r>
              <a:rPr lang="ar-SA" sz="3200" b="1" dirty="0">
                <a:solidFill>
                  <a:srgbClr val="000099"/>
                </a:solidFill>
                <a:cs typeface="B Nazanin" pitchFamily="2" charset="-78"/>
              </a:rPr>
              <a:t>2.تعطیلی امر به معروف ونهی از منکر ارمغان غرب</a:t>
            </a:r>
            <a:endParaRPr lang="en-US" sz="3200" b="1" dirty="0">
              <a:solidFill>
                <a:srgbClr val="000099"/>
              </a:solidFill>
              <a:cs typeface="B Nazanin" pitchFamily="2" charset="-78"/>
            </a:endParaRPr>
          </a:p>
          <a:p>
            <a:pPr marL="623888" indent="-217488">
              <a:defRPr/>
            </a:pPr>
            <a:r>
              <a:rPr lang="ar-SA" sz="3200" b="1" dirty="0">
                <a:solidFill>
                  <a:srgbClr val="000099"/>
                </a:solidFill>
                <a:cs typeface="B Nazanin" pitchFamily="2" charset="-78"/>
              </a:rPr>
              <a:t>3.عدم آگاهی</a:t>
            </a:r>
            <a:endParaRPr lang="en-US" sz="3200" b="1" dirty="0">
              <a:solidFill>
                <a:srgbClr val="000099"/>
              </a:solidFill>
              <a:cs typeface="B Nazanin" pitchFamily="2" charset="-78"/>
            </a:endParaRPr>
          </a:p>
          <a:p>
            <a:pPr marL="623888" indent="-217488">
              <a:defRPr/>
            </a:pPr>
            <a:r>
              <a:rPr lang="ar-SA" sz="3200" b="1" dirty="0">
                <a:solidFill>
                  <a:srgbClr val="000099"/>
                </a:solidFill>
                <a:cs typeface="B Nazanin" pitchFamily="2" charset="-78"/>
              </a:rPr>
              <a:t>4.تسلّط نداشتن بر چگونگی انجام این دو فریضه</a:t>
            </a:r>
            <a:r>
              <a:rPr lang="ar-SA" sz="2000" b="1" dirty="0">
                <a:solidFill>
                  <a:srgbClr val="000099"/>
                </a:solidFill>
                <a:cs typeface="B Nazanin" pitchFamily="2" charset="-78"/>
              </a:rPr>
              <a:t>(عدم مهارت)</a:t>
            </a:r>
            <a:endParaRPr lang="en-US" sz="3200" b="1" dirty="0">
              <a:solidFill>
                <a:srgbClr val="000099"/>
              </a:solidFill>
              <a:cs typeface="B Nazanin" pitchFamily="2" charset="-78"/>
            </a:endParaRPr>
          </a:p>
          <a:p>
            <a:pPr marL="623888" indent="-217488">
              <a:defRPr/>
            </a:pPr>
            <a:r>
              <a:rPr lang="ar-SA" sz="3200" b="1" dirty="0">
                <a:solidFill>
                  <a:srgbClr val="000099"/>
                </a:solidFill>
                <a:cs typeface="B Nazanin" pitchFamily="2" charset="-78"/>
              </a:rPr>
              <a:t>5.هزینه بر بودن امر به معروف و نهی از منکر</a:t>
            </a:r>
            <a:endParaRPr lang="en-US" sz="3200" b="1" dirty="0">
              <a:solidFill>
                <a:srgbClr val="000099"/>
              </a:solidFill>
              <a:cs typeface="B Nazanin" pitchFamily="2" charset="-78"/>
            </a:endParaRPr>
          </a:p>
          <a:p>
            <a:pPr marL="623888" indent="-217488">
              <a:defRPr/>
            </a:pPr>
            <a:r>
              <a:rPr lang="ar-SA" sz="3200" b="1" dirty="0">
                <a:solidFill>
                  <a:srgbClr val="000099"/>
                </a:solidFill>
                <a:cs typeface="B Nazanin" pitchFamily="2" charset="-78"/>
              </a:rPr>
              <a:t>6.معرفی نشدن مناسب معروف ها و منکرها</a:t>
            </a:r>
            <a:endParaRPr lang="en-US" sz="3200" b="1" dirty="0">
              <a:solidFill>
                <a:srgbClr val="000099"/>
              </a:solidFill>
              <a:cs typeface="B Nazanin" pitchFamily="2" charset="-78"/>
            </a:endParaRPr>
          </a:p>
          <a:p>
            <a:pPr marL="623888" indent="-217488">
              <a:defRPr/>
            </a:pPr>
            <a:r>
              <a:rPr lang="ar-SA" sz="3200" b="1" dirty="0">
                <a:solidFill>
                  <a:srgbClr val="000099"/>
                </a:solidFill>
                <a:cs typeface="B Nazanin" pitchFamily="2" charset="-78"/>
              </a:rPr>
              <a:t>7.القاء شبهاتی راجع به امر به معروف و نهی از منکر</a:t>
            </a:r>
            <a:endParaRPr lang="en-US" sz="3200" b="1" dirty="0">
              <a:solidFill>
                <a:srgbClr val="000099"/>
              </a:solidFill>
              <a:cs typeface="B Nazanin" pitchFamily="2" charset="-78"/>
            </a:endParaRPr>
          </a:p>
          <a:p>
            <a:pPr marL="623888" indent="-217488">
              <a:defRPr/>
            </a:pPr>
            <a:r>
              <a:rPr lang="ar-SA" sz="3200" b="1" dirty="0">
                <a:solidFill>
                  <a:srgbClr val="000099"/>
                </a:solidFill>
                <a:cs typeface="B Nazanin" pitchFamily="2" charset="-78"/>
              </a:rPr>
              <a:t>8. محافظه کاری و بهانه تراشی های غلط</a:t>
            </a:r>
            <a:endParaRPr lang="fa-IR" sz="3200" b="1" dirty="0">
              <a:solidFill>
                <a:srgbClr val="000099"/>
              </a:solidFill>
              <a:cs typeface="B Nazanin" pitchFamily="2" charset="-78"/>
            </a:endParaRPr>
          </a:p>
          <a:p>
            <a:pPr>
              <a:defRPr/>
            </a:pPr>
            <a:endParaRPr lang="en-US" sz="2800" b="1" dirty="0">
              <a:solidFill>
                <a:srgbClr val="002060"/>
              </a:solidFill>
              <a:cs typeface="B Titr" pitchFamily="2" charset="-78"/>
            </a:endParaRPr>
          </a:p>
        </p:txBody>
      </p:sp>
    </p:spTree>
  </p:cSld>
  <p:clrMapOvr>
    <a:masterClrMapping/>
  </p:clrMapOvr>
  <p:transition spd="slow"/>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6"/>
          <p:cNvSpPr>
            <a:spLocks noChangeArrowheads="1"/>
          </p:cNvSpPr>
          <p:nvPr/>
        </p:nvSpPr>
        <p:spPr bwMode="auto">
          <a:xfrm>
            <a:off x="533400" y="990600"/>
            <a:ext cx="7956550" cy="4678204"/>
          </a:xfrm>
          <a:prstGeom prst="rect">
            <a:avLst/>
          </a:prstGeom>
          <a:noFill/>
          <a:ln>
            <a:noFill/>
            <a:headEnd/>
            <a:tailEnd/>
          </a:ln>
        </p:spPr>
        <p:style>
          <a:lnRef idx="1">
            <a:schemeClr val="accent2"/>
          </a:lnRef>
          <a:fillRef idx="3">
            <a:schemeClr val="accent2"/>
          </a:fillRef>
          <a:effectRef idx="2">
            <a:schemeClr val="accent2"/>
          </a:effectRef>
          <a:fontRef idx="minor">
            <a:schemeClr val="lt1"/>
          </a:fontRef>
        </p:style>
        <p:txBody>
          <a:bodyPr anchor="ctr">
            <a:spAutoFit/>
          </a:bodyPr>
          <a:lstStyle/>
          <a:p>
            <a:pPr algn="ctr">
              <a:lnSpc>
                <a:spcPct val="250000"/>
              </a:lnSpc>
              <a:defRPr/>
            </a:pPr>
            <a:r>
              <a:rPr lang="fa-IR" sz="4400" b="1" dirty="0">
                <a:solidFill>
                  <a:srgbClr val="C00000"/>
                </a:solidFill>
                <a:cs typeface="B Titr" pitchFamily="2" charset="-78"/>
              </a:rPr>
              <a:t>بخش سوم</a:t>
            </a:r>
          </a:p>
          <a:p>
            <a:pPr algn="ctr">
              <a:lnSpc>
                <a:spcPct val="150000"/>
              </a:lnSpc>
              <a:defRPr/>
            </a:pPr>
            <a:r>
              <a:rPr lang="fa-IR" sz="4400" b="1" dirty="0">
                <a:solidFill>
                  <a:srgbClr val="000099"/>
                </a:solidFill>
                <a:cs typeface="B Titr" pitchFamily="2" charset="-78"/>
              </a:rPr>
              <a:t> </a:t>
            </a:r>
            <a:r>
              <a:rPr lang="fa-IR" sz="4400" b="1" dirty="0" smtClean="0">
                <a:solidFill>
                  <a:srgbClr val="000099"/>
                </a:solidFill>
                <a:cs typeface="B Titr" pitchFamily="2" charset="-78"/>
              </a:rPr>
              <a:t>چگونگی</a:t>
            </a:r>
          </a:p>
          <a:p>
            <a:pPr algn="ctr">
              <a:lnSpc>
                <a:spcPct val="150000"/>
              </a:lnSpc>
              <a:defRPr/>
            </a:pPr>
            <a:r>
              <a:rPr lang="fa-IR" sz="4400" b="1" dirty="0" smtClean="0">
                <a:solidFill>
                  <a:srgbClr val="000099"/>
                </a:solidFill>
                <a:cs typeface="B Titr" pitchFamily="2" charset="-78"/>
              </a:rPr>
              <a:t> </a:t>
            </a:r>
            <a:r>
              <a:rPr lang="fa-IR" sz="4400" b="1" dirty="0">
                <a:solidFill>
                  <a:srgbClr val="000099"/>
                </a:solidFill>
                <a:cs typeface="B Titr" pitchFamily="2" charset="-78"/>
              </a:rPr>
              <a:t>امر به معروف و نهی از منکر</a:t>
            </a:r>
          </a:p>
          <a:p>
            <a:pPr algn="ctr">
              <a:defRPr/>
            </a:pPr>
            <a:endParaRPr lang="fa-IR" sz="2800" b="1" dirty="0">
              <a:cs typeface="B Titr" pitchFamily="2" charset="-78"/>
            </a:endParaRPr>
          </a:p>
          <a:p>
            <a:pPr algn="ctr">
              <a:defRPr/>
            </a:pPr>
            <a:endParaRPr lang="fa-IR" sz="2800" b="1" dirty="0">
              <a:cs typeface="B Titr" pitchFamily="2" charset="-78"/>
            </a:endParaRPr>
          </a:p>
        </p:txBody>
      </p:sp>
    </p:spTree>
  </p:cSld>
  <p:clrMapOvr>
    <a:masterClrMapping/>
  </p:clrMapOvr>
  <p:transition spd="slow"/>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410200"/>
          </a:xfrm>
          <a:noFill/>
          <a:ln>
            <a:noFill/>
          </a:ln>
          <a:extLst>
            <a:ext uri="{91240B29-F687-4F45-9708-019B960494DF}">
              <a14:hiddenLine xmlns:a14="http://schemas.microsoft.com/office/drawing/2010/main" xmlns="" w="9525">
                <a:solidFill>
                  <a:srgbClr val="000000"/>
                </a:solidFill>
                <a:miter lim="800000"/>
                <a:headEnd/>
                <a:tailEnd/>
              </a14:hiddenLine>
            </a:ext>
          </a:extLst>
        </p:spPr>
        <p:style>
          <a:lnRef idx="0">
            <a:scrgbClr r="0" g="0" b="0"/>
          </a:lnRef>
          <a:fillRef idx="1002">
            <a:schemeClr val="lt2"/>
          </a:fillRef>
          <a:effectRef idx="0">
            <a:scrgbClr r="0" g="0" b="0"/>
          </a:effectRef>
          <a:fontRef idx="major"/>
        </p:style>
        <p:txBody>
          <a:bodyPr>
            <a:normAutofit/>
          </a:bodyPr>
          <a:lstStyle/>
          <a:p>
            <a:pPr marL="274320" indent="-274320" algn="ctr" eaLnBrk="1" fontAlgn="auto" hangingPunct="1">
              <a:spcAft>
                <a:spcPts val="0"/>
              </a:spcAft>
              <a:buClr>
                <a:schemeClr val="accent3"/>
              </a:buClr>
              <a:buFont typeface="Wingdings 2"/>
              <a:buNone/>
              <a:defRPr/>
            </a:pPr>
            <a:endParaRPr lang="fa-IR" sz="1600" dirty="0" smtClean="0">
              <a:cs typeface="B Titr" pitchFamily="2" charset="-78"/>
            </a:endParaRPr>
          </a:p>
          <a:p>
            <a:pPr marL="274320" indent="-274320" algn="ctr" eaLnBrk="1" fontAlgn="auto" hangingPunct="1">
              <a:spcAft>
                <a:spcPts val="0"/>
              </a:spcAft>
              <a:buClr>
                <a:schemeClr val="accent3"/>
              </a:buClr>
              <a:buFont typeface="Wingdings 2"/>
              <a:buNone/>
              <a:defRPr/>
            </a:pPr>
            <a:r>
              <a:rPr lang="fa-IR" sz="6600" dirty="0" smtClean="0">
                <a:solidFill>
                  <a:srgbClr val="990000"/>
                </a:solidFill>
                <a:cs typeface="B Titr" pitchFamily="2" charset="-78"/>
              </a:rPr>
              <a:t>فصل اول</a:t>
            </a:r>
            <a:endParaRPr lang="fa-IR" sz="7100" dirty="0" smtClean="0">
              <a:solidFill>
                <a:srgbClr val="990000"/>
              </a:solidFill>
              <a:cs typeface="B Titr" pitchFamily="2" charset="-78"/>
            </a:endParaRPr>
          </a:p>
          <a:p>
            <a:pPr marL="274320" indent="-274320" algn="ctr" eaLnBrk="1" fontAlgn="auto" hangingPunct="1">
              <a:spcAft>
                <a:spcPts val="0"/>
              </a:spcAft>
              <a:buClr>
                <a:schemeClr val="accent3"/>
              </a:buClr>
              <a:buFont typeface="Wingdings 2"/>
              <a:buNone/>
              <a:defRPr/>
            </a:pPr>
            <a:endParaRPr lang="fa-IR" sz="4400" dirty="0" smtClean="0">
              <a:cs typeface="B Titr" pitchFamily="2" charset="-78"/>
            </a:endParaRPr>
          </a:p>
          <a:p>
            <a:pPr marL="274320" indent="-274320" algn="ctr" eaLnBrk="1" fontAlgn="auto" hangingPunct="1">
              <a:spcAft>
                <a:spcPts val="0"/>
              </a:spcAft>
              <a:buClr>
                <a:schemeClr val="accent3"/>
              </a:buClr>
              <a:buFont typeface="Wingdings 2" pitchFamily="18" charset="2"/>
              <a:buNone/>
              <a:defRPr/>
            </a:pPr>
            <a:r>
              <a:rPr lang="fa-IR" sz="6600" dirty="0" smtClean="0">
                <a:solidFill>
                  <a:srgbClr val="000099"/>
                </a:solidFill>
                <a:cs typeface="B Titr" pitchFamily="2" charset="-78"/>
              </a:rPr>
              <a:t>شرایط</a:t>
            </a:r>
          </a:p>
          <a:p>
            <a:pPr marL="274320" indent="-274320" algn="ctr" eaLnBrk="1" fontAlgn="auto" hangingPunct="1">
              <a:spcAft>
                <a:spcPts val="0"/>
              </a:spcAft>
              <a:buClr>
                <a:schemeClr val="accent3"/>
              </a:buClr>
              <a:buFont typeface="Wingdings 2" pitchFamily="18" charset="2"/>
              <a:buNone/>
              <a:defRPr/>
            </a:pPr>
            <a:r>
              <a:rPr lang="fa-IR" sz="6600" dirty="0" smtClean="0">
                <a:solidFill>
                  <a:srgbClr val="000099"/>
                </a:solidFill>
                <a:cs typeface="B Titr" pitchFamily="2" charset="-78"/>
              </a:rPr>
              <a:t>امر به معروف و نهی از منکر</a:t>
            </a:r>
            <a:r>
              <a:rPr lang="fa-IR" sz="6600" dirty="0" smtClean="0">
                <a:cs typeface="B Titr" pitchFamily="2" charset="-78"/>
              </a:rPr>
              <a:t> </a:t>
            </a:r>
            <a:endParaRPr lang="fa-IR" sz="6600" dirty="0">
              <a:cs typeface="B Titr" pitchFamily="2" charset="-78"/>
            </a:endParaRPr>
          </a:p>
        </p:txBody>
      </p:sp>
    </p:spTree>
  </p:cSld>
  <p:clrMapOvr>
    <a:masterClrMapping/>
  </p:clrMapOvr>
  <p:transition spd="slow"/>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609600" y="609600"/>
            <a:ext cx="7956550" cy="6186309"/>
          </a:xfrm>
          <a:prstGeom prst="rect">
            <a:avLst/>
          </a:prstGeom>
          <a:noFill/>
          <a:ln>
            <a:headEnd/>
            <a:tailEnd/>
          </a:ln>
        </p:spPr>
        <p:style>
          <a:lnRef idx="2">
            <a:schemeClr val="accent3">
              <a:shade val="50000"/>
            </a:schemeClr>
          </a:lnRef>
          <a:fillRef idx="1">
            <a:schemeClr val="accent3"/>
          </a:fillRef>
          <a:effectRef idx="0">
            <a:schemeClr val="accent3"/>
          </a:effectRef>
          <a:fontRef idx="minor">
            <a:schemeClr val="lt1"/>
          </a:fontRef>
        </p:style>
        <p:txBody>
          <a:bodyPr anchor="ctr">
            <a:spAutoFit/>
          </a:bodyPr>
          <a:lstStyle/>
          <a:p>
            <a:pPr algn="ctr">
              <a:lnSpc>
                <a:spcPct val="250000"/>
              </a:lnSpc>
              <a:defRPr/>
            </a:pPr>
            <a:r>
              <a:rPr lang="fa-IR" sz="4000" b="1" dirty="0">
                <a:solidFill>
                  <a:srgbClr val="C00000"/>
                </a:solidFill>
                <a:cs typeface="B Titr" pitchFamily="2" charset="-78"/>
              </a:rPr>
              <a:t>مباحث مطرح شده در این فصل</a:t>
            </a:r>
          </a:p>
          <a:p>
            <a:pPr>
              <a:defRPr/>
            </a:pPr>
            <a:r>
              <a:rPr lang="fa-IR" sz="4400" b="1" dirty="0">
                <a:solidFill>
                  <a:srgbClr val="FFFF00"/>
                </a:solidFill>
                <a:cs typeface="B Titr" pitchFamily="2" charset="-78"/>
              </a:rPr>
              <a:t> </a:t>
            </a:r>
            <a:r>
              <a:rPr lang="fa-IR" sz="4000" b="1" dirty="0">
                <a:solidFill>
                  <a:srgbClr val="002060"/>
                </a:solidFill>
                <a:cs typeface="B Titr" pitchFamily="2" charset="-78"/>
              </a:rPr>
              <a:t>.</a:t>
            </a:r>
            <a:r>
              <a:rPr lang="ar-SA" sz="4000" b="1" dirty="0"/>
              <a:t> </a:t>
            </a:r>
            <a:r>
              <a:rPr lang="ar-SA" sz="3200" b="1" dirty="0">
                <a:solidFill>
                  <a:srgbClr val="002060"/>
                </a:solidFill>
                <a:cs typeface="B Titr" pitchFamily="2" charset="-78"/>
              </a:rPr>
              <a:t>شرایط وجوب یا واجب</a:t>
            </a:r>
            <a:r>
              <a:rPr lang="ar-SA" sz="3200" b="1" dirty="0" smtClean="0">
                <a:solidFill>
                  <a:srgbClr val="002060"/>
                </a:solidFill>
                <a:cs typeface="B Titr" pitchFamily="2" charset="-78"/>
              </a:rPr>
              <a:t>:</a:t>
            </a:r>
            <a:endParaRPr lang="fa-IR" sz="3200" b="1" dirty="0" smtClean="0">
              <a:solidFill>
                <a:srgbClr val="002060"/>
              </a:solidFill>
              <a:cs typeface="B Titr" pitchFamily="2" charset="-78"/>
            </a:endParaRPr>
          </a:p>
          <a:p>
            <a:pPr>
              <a:defRPr/>
            </a:pPr>
            <a:r>
              <a:rPr lang="fa-IR" sz="3200" b="1" dirty="0" smtClean="0">
                <a:solidFill>
                  <a:srgbClr val="002060"/>
                </a:solidFill>
                <a:cs typeface="B Titr" pitchFamily="2" charset="-78"/>
              </a:rPr>
              <a:t>  </a:t>
            </a:r>
            <a:r>
              <a:rPr lang="fa-IR" sz="3600" b="1" dirty="0" smtClean="0">
                <a:solidFill>
                  <a:srgbClr val="002060"/>
                </a:solidFill>
                <a:cs typeface="B Titr" pitchFamily="2" charset="-78"/>
              </a:rPr>
              <a:t>.</a:t>
            </a:r>
            <a:r>
              <a:rPr lang="ar-SA" sz="3600" b="1" dirty="0" smtClean="0">
                <a:solidFill>
                  <a:srgbClr val="002060"/>
                </a:solidFill>
                <a:cs typeface="B Titr" pitchFamily="2" charset="-78"/>
              </a:rPr>
              <a:t>شرایط</a:t>
            </a:r>
            <a:r>
              <a:rPr lang="fa-IR" sz="3600" b="1" dirty="0" smtClean="0">
                <a:solidFill>
                  <a:srgbClr val="002060"/>
                </a:solidFill>
                <a:cs typeface="B Titr" pitchFamily="2" charset="-78"/>
              </a:rPr>
              <a:t>:</a:t>
            </a:r>
            <a:r>
              <a:rPr lang="ar-SA" sz="3600" b="1" dirty="0" smtClean="0">
                <a:solidFill>
                  <a:srgbClr val="002060"/>
                </a:solidFill>
                <a:cs typeface="B Titr" pitchFamily="2" charset="-78"/>
              </a:rPr>
              <a:t> </a:t>
            </a:r>
            <a:endParaRPr lang="fa-IR" sz="3600" b="1" dirty="0" smtClean="0">
              <a:solidFill>
                <a:srgbClr val="002060"/>
              </a:solidFill>
              <a:cs typeface="B Titr" pitchFamily="2" charset="-78"/>
            </a:endParaRPr>
          </a:p>
          <a:p>
            <a:pPr marL="798513">
              <a:defRPr/>
            </a:pPr>
            <a:r>
              <a:rPr lang="ar-SA" sz="4400" b="1" dirty="0" smtClean="0">
                <a:solidFill>
                  <a:srgbClr val="002060"/>
                </a:solidFill>
                <a:cs typeface="B Nazanin" pitchFamily="2" charset="-78"/>
              </a:rPr>
              <a:t>شرط </a:t>
            </a:r>
            <a:r>
              <a:rPr lang="ar-SA" sz="4400" b="1" dirty="0">
                <a:solidFill>
                  <a:srgbClr val="002060"/>
                </a:solidFill>
                <a:cs typeface="B Nazanin" pitchFamily="2" charset="-78"/>
              </a:rPr>
              <a:t>اول:علم به معروف و منکر</a:t>
            </a:r>
            <a:endParaRPr lang="en-US" sz="4400" b="1" dirty="0">
              <a:solidFill>
                <a:srgbClr val="002060"/>
              </a:solidFill>
              <a:cs typeface="B Nazanin" pitchFamily="2" charset="-78"/>
            </a:endParaRPr>
          </a:p>
          <a:p>
            <a:pPr marL="798513">
              <a:defRPr/>
            </a:pPr>
            <a:r>
              <a:rPr lang="ar-SA" sz="4400" b="1" dirty="0">
                <a:solidFill>
                  <a:srgbClr val="002060"/>
                </a:solidFill>
                <a:cs typeface="B Nazanin" pitchFamily="2" charset="-78"/>
              </a:rPr>
              <a:t>شرط دوم: احتمال تأثیر</a:t>
            </a:r>
            <a:endParaRPr lang="en-US" sz="4400" b="1" dirty="0">
              <a:solidFill>
                <a:srgbClr val="002060"/>
              </a:solidFill>
              <a:cs typeface="B Nazanin" pitchFamily="2" charset="-78"/>
            </a:endParaRPr>
          </a:p>
          <a:p>
            <a:pPr marL="798513">
              <a:defRPr/>
            </a:pPr>
            <a:r>
              <a:rPr lang="ar-SA" sz="4400" b="1" dirty="0">
                <a:solidFill>
                  <a:srgbClr val="002060"/>
                </a:solidFill>
                <a:cs typeface="B Nazanin" pitchFamily="2" charset="-78"/>
              </a:rPr>
              <a:t>شرط سوم: اصرار و استمرار عمل</a:t>
            </a:r>
            <a:endParaRPr lang="en-US" sz="4400" b="1" dirty="0">
              <a:solidFill>
                <a:srgbClr val="002060"/>
              </a:solidFill>
              <a:cs typeface="B Nazanin" pitchFamily="2" charset="-78"/>
            </a:endParaRPr>
          </a:p>
          <a:p>
            <a:pPr marL="798513">
              <a:defRPr/>
            </a:pPr>
            <a:r>
              <a:rPr lang="ar-SA" sz="4400" b="1" dirty="0">
                <a:solidFill>
                  <a:srgbClr val="002060"/>
                </a:solidFill>
                <a:cs typeface="B Nazanin" pitchFamily="2" charset="-78"/>
              </a:rPr>
              <a:t>شرط چهارم: نداشتن مفسده </a:t>
            </a:r>
            <a:endParaRPr lang="fa-IR" sz="4000" b="1" dirty="0">
              <a:solidFill>
                <a:srgbClr val="002060"/>
              </a:solidFill>
              <a:cs typeface="B Nazanin" pitchFamily="2" charset="-78"/>
            </a:endParaRPr>
          </a:p>
          <a:p>
            <a:pPr>
              <a:defRPr/>
            </a:pPr>
            <a:endParaRPr lang="en-US" sz="4000" b="1" dirty="0">
              <a:solidFill>
                <a:srgbClr val="002060"/>
              </a:solidFill>
              <a:cs typeface="B Titr" pitchFamily="2" charset="-78"/>
            </a:endParaRPr>
          </a:p>
        </p:txBody>
      </p:sp>
    </p:spTree>
  </p:cSld>
  <p:clrMapOvr>
    <a:masterClrMapping/>
  </p:clrMapOvr>
  <p:transition spd="slow"/>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609600" y="1295400"/>
            <a:ext cx="7956550" cy="4462760"/>
          </a:xfrm>
          <a:prstGeom prst="rect">
            <a:avLst/>
          </a:prstGeom>
          <a:noFill/>
          <a:ln w="9525">
            <a:noFill/>
            <a:miter lim="800000"/>
            <a:headEnd/>
            <a:tailEnd/>
          </a:ln>
        </p:spPr>
        <p:txBody>
          <a:bodyPr wrap="square" anchor="ctr">
            <a:spAutoFit/>
          </a:bodyPr>
          <a:lstStyle/>
          <a:p>
            <a:pPr algn="just"/>
            <a:r>
              <a:rPr lang="fa-IR" altLang="en-US" sz="4400" b="1" dirty="0" smtClean="0">
                <a:solidFill>
                  <a:srgbClr val="00B050"/>
                </a:solidFill>
                <a:ea typeface="Majalla UI"/>
                <a:cs typeface="B Nazanin" pitchFamily="2" charset="-78"/>
              </a:rPr>
              <a:t>مقام معظم رهبری امام خامنه ای </a:t>
            </a:r>
            <a:r>
              <a:rPr lang="fa-IR" altLang="en-US" sz="2400" b="1" dirty="0" smtClean="0">
                <a:solidFill>
                  <a:srgbClr val="00B050"/>
                </a:solidFill>
                <a:ea typeface="Majalla UI"/>
                <a:cs typeface="B Nazanin" pitchFamily="2" charset="-78"/>
              </a:rPr>
              <a:t>مدظله العالی:</a:t>
            </a:r>
            <a:endParaRPr lang="fa-IR" altLang="en-US" sz="4400" b="1" dirty="0" smtClean="0">
              <a:solidFill>
                <a:srgbClr val="00B050"/>
              </a:solidFill>
              <a:ea typeface="Majalla UI"/>
              <a:cs typeface="B Nazanin" pitchFamily="2" charset="-78"/>
            </a:endParaRPr>
          </a:p>
          <a:p>
            <a:pPr algn="just">
              <a:lnSpc>
                <a:spcPct val="150000"/>
              </a:lnSpc>
            </a:pPr>
            <a:r>
              <a:rPr lang="fa-IR" altLang="en-US" sz="4000" b="1" dirty="0" smtClean="0">
                <a:solidFill>
                  <a:srgbClr val="000099"/>
                </a:solidFill>
                <a:ea typeface="Majalla UI"/>
                <a:cs typeface="B Nazanin" pitchFamily="2" charset="-78"/>
              </a:rPr>
              <a:t> مسئله امر به معروف و نهی از منکر مثل نمازاست یاد گرفتنی است باید بروید یاد بگیرید. مسئله دارد که کجا و چگونه باید امر به معروف و نهی از منکرکرد. 71/4/22</a:t>
            </a:r>
            <a:endParaRPr lang="fa-IR" altLang="en-US" sz="4000" b="1" dirty="0">
              <a:solidFill>
                <a:srgbClr val="000099"/>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5589222"/>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1- منظور از شرایط وجوب یا واجب</a:t>
            </a:r>
            <a:endParaRPr lang="fa-IR" altLang="en-US" sz="3200" dirty="0">
              <a:solidFill>
                <a:srgbClr val="C00000"/>
              </a:solidFill>
              <a:ea typeface="Majalla UI"/>
              <a:cs typeface="B Koodak" pitchFamily="2" charset="-78"/>
            </a:endParaRPr>
          </a:p>
          <a:p>
            <a:pPr algn="justLow"/>
            <a:r>
              <a:rPr lang="fa-IR" altLang="en-US" b="1" dirty="0">
                <a:solidFill>
                  <a:srgbClr val="FF0000"/>
                </a:solidFill>
                <a:ea typeface="Majalla UI"/>
                <a:cs typeface="B Koodak" pitchFamily="2" charset="-78"/>
              </a:rPr>
              <a:t> </a:t>
            </a:r>
            <a:endParaRPr lang="fa-IR" altLang="en-US" b="1" dirty="0" smtClean="0">
              <a:solidFill>
                <a:srgbClr val="FF0000"/>
              </a:solidFill>
              <a:ea typeface="Majalla UI"/>
              <a:cs typeface="B Koodak" pitchFamily="2" charset="-78"/>
            </a:endParaRPr>
          </a:p>
          <a:p>
            <a:pPr algn="justLow">
              <a:lnSpc>
                <a:spcPct val="120000"/>
              </a:lnSpc>
            </a:pPr>
            <a:r>
              <a:rPr lang="fa-IR" altLang="en-US" sz="3200" b="1" dirty="0" smtClean="0">
                <a:solidFill>
                  <a:srgbClr val="000099"/>
                </a:solidFill>
                <a:ea typeface="Majalla UI"/>
                <a:cs typeface="B Nazanin" pitchFamily="2" charset="-78"/>
              </a:rPr>
              <a:t>باید </a:t>
            </a:r>
            <a:r>
              <a:rPr lang="fa-IR" altLang="en-US" sz="3200" b="1" dirty="0">
                <a:solidFill>
                  <a:srgbClr val="000099"/>
                </a:solidFill>
                <a:ea typeface="Majalla UI"/>
                <a:cs typeface="B Nazanin" pitchFamily="2" charset="-78"/>
              </a:rPr>
              <a:t>بین وجوب و اقامه این دو فریضه و بین پیاده سازی آن در مصادیق معروف و منکر تفاوت قائل شد به این معنی که نسبت به مصادیق معروف و منکر و آنجا که مکلف می خواهد امر به نیکی یا نهی از زشتی بکند بدون این شرایط وجوبی تحقق ندارد و در واقع این شرایط، شرایط وجوب اند و تا کسی این شرایط را نداشته باشد نباید اقدام به امر به معروف و نهی از منکر بنماید چون به خطا خواهد رفت و خود عمل او منکر است.</a:t>
            </a:r>
          </a:p>
        </p:txBody>
      </p:sp>
    </p:spTree>
  </p:cSld>
  <p:clrMapOvr>
    <a:masterClrMapping/>
  </p:clrMapOvr>
  <p:transition spd="slow"/>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5447645"/>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2- شرایط امر به معروف و نهی از منکر</a:t>
            </a:r>
            <a:endParaRPr lang="fa-IR" altLang="en-US" sz="3200" b="1" dirty="0">
              <a:solidFill>
                <a:srgbClr val="C00000"/>
              </a:solidFill>
              <a:ea typeface="Majalla UI"/>
              <a:cs typeface="B Koodak" pitchFamily="2" charset="-78"/>
            </a:endParaRPr>
          </a:p>
          <a:p>
            <a:r>
              <a:rPr lang="fa-IR" altLang="en-US" sz="2800" b="1" dirty="0">
                <a:solidFill>
                  <a:srgbClr val="FF0000"/>
                </a:solidFill>
                <a:ea typeface="Majalla UI"/>
                <a:cs typeface="B Koodak" pitchFamily="2" charset="-78"/>
              </a:rPr>
              <a:t> </a:t>
            </a:r>
            <a:endParaRPr lang="en-US" altLang="en-US" sz="2400" b="1" dirty="0">
              <a:solidFill>
                <a:srgbClr val="FF0000"/>
              </a:solidFill>
              <a:ea typeface="Majalla UI"/>
              <a:cs typeface="B Koodak" pitchFamily="2" charset="-78"/>
            </a:endParaRPr>
          </a:p>
          <a:p>
            <a:pPr algn="just">
              <a:lnSpc>
                <a:spcPct val="200000"/>
              </a:lnSpc>
            </a:pPr>
            <a:r>
              <a:rPr lang="fa-IR" altLang="en-US" sz="3600" b="1" dirty="0">
                <a:solidFill>
                  <a:srgbClr val="000099"/>
                </a:solidFill>
                <a:ea typeface="Majalla UI"/>
                <a:cs typeface="B Nazanin" pitchFamily="2" charset="-78"/>
              </a:rPr>
              <a:t>شرط اول:علم به معروف و منکر</a:t>
            </a:r>
          </a:p>
          <a:p>
            <a:pPr algn="just">
              <a:lnSpc>
                <a:spcPct val="200000"/>
              </a:lnSpc>
            </a:pPr>
            <a:r>
              <a:rPr lang="fa-IR" altLang="en-US" sz="3600" b="1" dirty="0">
                <a:solidFill>
                  <a:srgbClr val="000099"/>
                </a:solidFill>
                <a:ea typeface="Majalla UI"/>
                <a:cs typeface="B Nazanin" pitchFamily="2" charset="-78"/>
              </a:rPr>
              <a:t>شرط دوم: احتمال تأثیر</a:t>
            </a:r>
          </a:p>
          <a:p>
            <a:pPr algn="just">
              <a:lnSpc>
                <a:spcPct val="200000"/>
              </a:lnSpc>
            </a:pPr>
            <a:r>
              <a:rPr lang="fa-IR" altLang="en-US" sz="3600" b="1" dirty="0">
                <a:solidFill>
                  <a:srgbClr val="000099"/>
                </a:solidFill>
                <a:ea typeface="Majalla UI"/>
                <a:cs typeface="B Nazanin" pitchFamily="2" charset="-78"/>
              </a:rPr>
              <a:t>شرط سوم: اصرار و استمرار عمل</a:t>
            </a:r>
          </a:p>
          <a:p>
            <a:pPr algn="just">
              <a:lnSpc>
                <a:spcPct val="200000"/>
              </a:lnSpc>
            </a:pPr>
            <a:r>
              <a:rPr lang="fa-IR" altLang="en-US" sz="3600" b="1" dirty="0">
                <a:solidFill>
                  <a:srgbClr val="000099"/>
                </a:solidFill>
                <a:ea typeface="Majalla UI"/>
                <a:cs typeface="B Nazanin" pitchFamily="2" charset="-78"/>
              </a:rPr>
              <a:t>شرط چهارم: نداشتن مفسده </a:t>
            </a:r>
          </a:p>
        </p:txBody>
      </p:sp>
    </p:spTree>
  </p:cSld>
  <p:clrMapOvr>
    <a:masterClrMapping/>
  </p:clrMapOvr>
  <p:transition spd="slow"/>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5755422"/>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1- 1</a:t>
            </a:r>
            <a:r>
              <a:rPr lang="fa-IR" altLang="en-US" sz="3200" b="1" dirty="0" smtClean="0">
                <a:solidFill>
                  <a:srgbClr val="C00000"/>
                </a:solidFill>
                <a:ea typeface="Majalla UI"/>
                <a:cs typeface="B Titr" pitchFamily="2" charset="-78"/>
              </a:rPr>
              <a:t>:</a:t>
            </a:r>
            <a:r>
              <a:rPr lang="en-US" altLang="en-US" sz="3200" b="1" dirty="0" smtClean="0">
                <a:solidFill>
                  <a:srgbClr val="C00000"/>
                </a:solidFill>
                <a:ea typeface="Majalla UI"/>
                <a:cs typeface="B Titr" pitchFamily="2" charset="-78"/>
              </a:rPr>
              <a:t> </a:t>
            </a:r>
            <a:r>
              <a:rPr lang="fa-IR" altLang="en-US" sz="3200" b="1" dirty="0" smtClean="0">
                <a:solidFill>
                  <a:srgbClr val="C00000"/>
                </a:solidFill>
                <a:ea typeface="Majalla UI"/>
                <a:cs typeface="B Titr" pitchFamily="2" charset="-78"/>
              </a:rPr>
              <a:t>شرط </a:t>
            </a:r>
            <a:r>
              <a:rPr lang="fa-IR" altLang="en-US" sz="3200" b="1" dirty="0">
                <a:solidFill>
                  <a:srgbClr val="C00000"/>
                </a:solidFill>
                <a:ea typeface="Majalla UI"/>
                <a:cs typeface="B Titr" pitchFamily="2" charset="-78"/>
              </a:rPr>
              <a:t>اول؛ علم به معروف و منکر</a:t>
            </a:r>
          </a:p>
          <a:p>
            <a:pPr marL="566738" indent="-566738" algn="just">
              <a:lnSpc>
                <a:spcPct val="150000"/>
              </a:lnSpc>
            </a:pPr>
            <a:r>
              <a:rPr lang="fa-IR" altLang="en-US" sz="2800" b="1" dirty="0" smtClean="0">
                <a:solidFill>
                  <a:srgbClr val="002060"/>
                </a:solidFill>
                <a:ea typeface="Majalla UI"/>
                <a:cs typeface="B Nazanin" pitchFamily="2" charset="-78"/>
              </a:rPr>
              <a:t>امام </a:t>
            </a:r>
            <a:r>
              <a:rPr lang="fa-IR" altLang="en-US" sz="2800" b="1" dirty="0">
                <a:solidFill>
                  <a:srgbClr val="002060"/>
                </a:solidFill>
                <a:ea typeface="Majalla UI"/>
                <a:cs typeface="B Nazanin" pitchFamily="2" charset="-78"/>
              </a:rPr>
              <a:t>صادق (ع) می فرماید: </a:t>
            </a:r>
          </a:p>
          <a:p>
            <a:pPr marL="566738" indent="-566738" algn="just">
              <a:lnSpc>
                <a:spcPct val="150000"/>
              </a:lnSpc>
            </a:pPr>
            <a:r>
              <a:rPr lang="fa-IR" altLang="en-US" sz="2800" b="1" dirty="0">
                <a:solidFill>
                  <a:srgbClr val="002060"/>
                </a:solidFill>
                <a:ea typeface="Majalla UI"/>
                <a:cs typeface="B Nazanin" pitchFamily="2" charset="-78"/>
              </a:rPr>
              <a:t>صاحِبُ الاَمرِ بِالمَعروفِ یَحتاجُ اِلی اَن یَکوُنَ عالِماً بِالحَلالِ وَالحَرام؛ آمر به معروف (و ناهی از منکر) نیازمند آن است که حلال و حرام را بشناسد.</a:t>
            </a:r>
            <a:r>
              <a:rPr lang="fa-IR" altLang="en-US" sz="1400" b="1" dirty="0">
                <a:solidFill>
                  <a:srgbClr val="002060"/>
                </a:solidFill>
                <a:ea typeface="Majalla UI"/>
                <a:cs typeface="B Nazanin" pitchFamily="2" charset="-78"/>
              </a:rPr>
              <a:t>( مصباح الشریعه ترجمه مصطفوی ص272)</a:t>
            </a:r>
            <a:endParaRPr lang="fa-IR" altLang="en-US" sz="2800" b="1" dirty="0">
              <a:solidFill>
                <a:srgbClr val="002060"/>
              </a:solidFill>
              <a:ea typeface="Majalla UI"/>
              <a:cs typeface="B Nazanin" pitchFamily="2" charset="-78"/>
            </a:endParaRPr>
          </a:p>
          <a:p>
            <a:pPr marL="566738" indent="-566738" algn="just">
              <a:lnSpc>
                <a:spcPct val="150000"/>
              </a:lnSpc>
            </a:pPr>
            <a:r>
              <a:rPr lang="fa-IR" altLang="en-US" sz="2800" b="1" dirty="0">
                <a:solidFill>
                  <a:srgbClr val="002060"/>
                </a:solidFill>
                <a:ea typeface="Majalla UI"/>
                <a:cs typeface="B Nazanin" pitchFamily="2" charset="-78"/>
              </a:rPr>
              <a:t>امام خامنه ای: البته به شما بگویم عزیزان من منکر را باید بشناسید چیزهایی ممکن است به نظر بعضی منکر بیاید در حالی که منکر نباشد باید معروف و منکر را بشناسید واقعاً باید بدانید این منکر است. </a:t>
            </a:r>
            <a:r>
              <a:rPr lang="fa-IR" altLang="en-US" sz="2000" b="1" dirty="0">
                <a:solidFill>
                  <a:srgbClr val="002060"/>
                </a:solidFill>
                <a:ea typeface="Majalla UI"/>
                <a:cs typeface="B Nazanin" pitchFamily="2" charset="-78"/>
              </a:rPr>
              <a:t>(دانشگاه تهران- پرسش و پاسخ 22/2/1382)</a:t>
            </a:r>
            <a:endParaRPr lang="fa-IR" altLang="en-US" sz="28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609600"/>
            <a:ext cx="8458200" cy="5940088"/>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چند مسئله در رابطه با علم به معروف و منکر</a:t>
            </a:r>
          </a:p>
          <a:p>
            <a:endParaRPr lang="en-US" altLang="en-US" sz="2400" b="1" dirty="0">
              <a:solidFill>
                <a:srgbClr val="000099"/>
              </a:solidFill>
              <a:ea typeface="Majalla UI"/>
              <a:cs typeface="B Koodak" pitchFamily="2" charset="-78"/>
            </a:endParaRPr>
          </a:p>
          <a:p>
            <a:pPr marL="347663" indent="-347663" algn="just">
              <a:lnSpc>
                <a:spcPct val="150000"/>
              </a:lnSpc>
              <a:buFont typeface="Wingdings" pitchFamily="2" charset="2"/>
              <a:buChar char="q"/>
            </a:pPr>
            <a:r>
              <a:rPr lang="fa-IR" altLang="en-US" sz="2400" b="1" dirty="0">
                <a:solidFill>
                  <a:srgbClr val="000099"/>
                </a:solidFill>
                <a:ea typeface="Majalla UI"/>
                <a:cs typeface="B Nazanin" pitchFamily="2" charset="-78"/>
              </a:rPr>
              <a:t>1. شناخت معروف و منکر محدود به علم تفصیلی و برهانی نیست بلکه اگر چیزی با صراحت در منابع دینی یا فتوای مراجع تقلید یا حکم رهبری و یا قانون نظام اسلامی معروف یا منکر شمرده شد یا از آن مدح یا مذمت شد همۀ اینها مصادیق معروف و منکرِ شناخته شده می باشند و امر و نهی به آنها واجب است. </a:t>
            </a:r>
          </a:p>
          <a:p>
            <a:pPr marL="347663" indent="-347663" algn="just">
              <a:lnSpc>
                <a:spcPct val="150000"/>
              </a:lnSpc>
              <a:buFont typeface="Wingdings" pitchFamily="2" charset="2"/>
              <a:buChar char="q"/>
            </a:pPr>
            <a:r>
              <a:rPr lang="fa-IR" altLang="en-US" sz="2400" b="1" dirty="0">
                <a:solidFill>
                  <a:srgbClr val="000099"/>
                </a:solidFill>
                <a:ea typeface="Majalla UI"/>
                <a:cs typeface="B Nazanin" pitchFamily="2" charset="-78"/>
              </a:rPr>
              <a:t>2. امر به معروف و نهی از منکر در جایی است که بدانیم کسی عالمانه و عامدانه مرتکب منکر یا ترک معروف می شود.</a:t>
            </a:r>
          </a:p>
          <a:p>
            <a:pPr marL="347663" indent="-347663" algn="just">
              <a:lnSpc>
                <a:spcPct val="150000"/>
              </a:lnSpc>
              <a:buFont typeface="Wingdings" pitchFamily="2" charset="2"/>
              <a:buChar char="q"/>
            </a:pPr>
            <a:r>
              <a:rPr lang="fa-IR" altLang="en-US" sz="2400" b="1" dirty="0">
                <a:solidFill>
                  <a:srgbClr val="000099"/>
                </a:solidFill>
                <a:ea typeface="Majalla UI"/>
                <a:cs typeface="B Nazanin" pitchFamily="2" charset="-78"/>
              </a:rPr>
              <a:t>3. امر به معروف و نهی از منکر متوقف بر این نیست که آمر و ناهی تفصیلاً تمام معروف ها و منکرات را بشناسد و سپس اقدام کند.</a:t>
            </a:r>
          </a:p>
        </p:txBody>
      </p:sp>
    </p:spTree>
  </p:cSld>
  <p:clrMapOvr>
    <a:masterClrMapping/>
  </p:clrMapOvr>
  <p:transition spd="slow"/>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304800"/>
            <a:ext cx="8458200" cy="6124575"/>
          </a:xfrm>
          <a:prstGeom prst="rect">
            <a:avLst/>
          </a:prstGeom>
          <a:noFill/>
          <a:ln w="9525">
            <a:noFill/>
            <a:miter lim="800000"/>
            <a:headEnd/>
            <a:tailEnd/>
          </a:ln>
        </p:spPr>
        <p:txBody>
          <a:bodyPr anchor="ctr">
            <a:spAutoFit/>
          </a:bodyPr>
          <a:lstStyle/>
          <a:p>
            <a:pPr algn="ctr"/>
            <a:r>
              <a:rPr lang="fa-IR" altLang="en-US" sz="3200" b="1" dirty="0">
                <a:solidFill>
                  <a:srgbClr val="000099"/>
                </a:solidFill>
                <a:ea typeface="Majalla UI"/>
                <a:cs typeface="B Titr" pitchFamily="2" charset="-78"/>
              </a:rPr>
              <a:t>2- 1:شرط دوم؛ احتمال تأثیر</a:t>
            </a:r>
            <a:endParaRPr lang="en-US" altLang="en-US" sz="2400" b="1" dirty="0">
              <a:solidFill>
                <a:srgbClr val="000099"/>
              </a:solidFill>
              <a:ea typeface="Majalla UI"/>
              <a:cs typeface="B Koodak" pitchFamily="2" charset="-78"/>
            </a:endParaRPr>
          </a:p>
          <a:p>
            <a:pPr algn="just">
              <a:lnSpc>
                <a:spcPct val="150000"/>
              </a:lnSpc>
            </a:pPr>
            <a:r>
              <a:rPr lang="fa-IR" altLang="en-US" sz="2400" b="1" dirty="0">
                <a:solidFill>
                  <a:srgbClr val="000099"/>
                </a:solidFill>
                <a:ea typeface="Majalla UI"/>
                <a:cs typeface="B Nazanin" pitchFamily="2" charset="-78"/>
              </a:rPr>
              <a:t>نسبت به این شرط توجه به چند نکته لازم است:</a:t>
            </a:r>
          </a:p>
          <a:p>
            <a:pPr algn="just">
              <a:lnSpc>
                <a:spcPct val="150000"/>
              </a:lnSpc>
            </a:pPr>
            <a:r>
              <a:rPr lang="fa-IR" altLang="en-US" sz="2400" b="1" dirty="0">
                <a:solidFill>
                  <a:srgbClr val="000099"/>
                </a:solidFill>
                <a:ea typeface="Majalla UI"/>
                <a:cs typeface="B Nazanin" pitchFamily="2" charset="-78"/>
              </a:rPr>
              <a:t>1. در وجوب امر به معروف و نهی از منکر اندک احتمال تأثیر کافی است ولازم نیست که قطع و یا حتّی ظنّ به تأثیر داشته باشد.</a:t>
            </a:r>
          </a:p>
          <a:p>
            <a:pPr algn="just">
              <a:lnSpc>
                <a:spcPct val="150000"/>
              </a:lnSpc>
            </a:pPr>
            <a:r>
              <a:rPr lang="fa-IR" altLang="en-US" sz="2400" b="1" dirty="0">
                <a:solidFill>
                  <a:srgbClr val="000099"/>
                </a:solidFill>
                <a:ea typeface="Majalla UI"/>
                <a:cs typeface="B Nazanin" pitchFamily="2" charset="-78"/>
              </a:rPr>
              <a:t>2. تأثیر لازم نیست فوری باشد بلکه اگر امر به معروف و نهی از منکر احتمال تأثیر در آینده هم داشته باشد واجب می باشد.</a:t>
            </a:r>
          </a:p>
          <a:p>
            <a:pPr algn="just">
              <a:lnSpc>
                <a:spcPct val="150000"/>
              </a:lnSpc>
            </a:pPr>
            <a:r>
              <a:rPr lang="fa-IR" altLang="en-US" sz="2400" b="1" dirty="0">
                <a:solidFill>
                  <a:srgbClr val="000099"/>
                </a:solidFill>
                <a:ea typeface="Majalla UI"/>
                <a:cs typeface="B Nazanin" pitchFamily="2" charset="-78"/>
              </a:rPr>
              <a:t>3. اگر امر به معروف در عاصی اثر نداشته باشد اما در جامعه مؤثر باشد، باز هم واجب است.</a:t>
            </a:r>
          </a:p>
          <a:p>
            <a:pPr algn="just">
              <a:lnSpc>
                <a:spcPct val="150000"/>
              </a:lnSpc>
            </a:pPr>
            <a:r>
              <a:rPr lang="fa-IR" altLang="en-US" sz="2400" b="1" dirty="0">
                <a:solidFill>
                  <a:srgbClr val="000099"/>
                </a:solidFill>
                <a:ea typeface="Majalla UI"/>
                <a:cs typeface="B Nazanin" pitchFamily="2" charset="-78"/>
              </a:rPr>
              <a:t>4. حداقل اثری که بر امر به معروف و نهی از منکر مترتب است این است که حجّت و راه عذر را بر تارکین واجب و مرتکبین حرام، تمام و برای آمر به معروف و نهی از منکر پبش خدا عذر شرعی می باشد.</a:t>
            </a: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5508625"/>
          </a:xfrm>
          <a:prstGeom prst="rect">
            <a:avLst/>
          </a:prstGeom>
          <a:noFill/>
          <a:ln w="9525">
            <a:noFill/>
            <a:miter lim="800000"/>
            <a:headEnd/>
            <a:tailEnd/>
          </a:ln>
        </p:spPr>
        <p:txBody>
          <a:bodyPr anchor="ctr">
            <a:spAutoFit/>
          </a:bodyPr>
          <a:lstStyle/>
          <a:p>
            <a:pPr algn="ctr"/>
            <a:r>
              <a:rPr lang="fa-IR" altLang="en-US" sz="3200" b="1" dirty="0">
                <a:solidFill>
                  <a:srgbClr val="990000"/>
                </a:solidFill>
                <a:ea typeface="Majalla UI"/>
                <a:cs typeface="B Titr" pitchFamily="2" charset="-78"/>
              </a:rPr>
              <a:t>1- امر</a:t>
            </a:r>
          </a:p>
          <a:p>
            <a:pPr algn="ctr"/>
            <a:endParaRPr lang="fa-IR" altLang="en-US" sz="3200" dirty="0">
              <a:solidFill>
                <a:srgbClr val="92D050"/>
              </a:solidFill>
              <a:ea typeface="Majalla UI"/>
              <a:cs typeface="B Koodak" pitchFamily="2" charset="-78"/>
            </a:endParaRPr>
          </a:p>
          <a:p>
            <a:r>
              <a:rPr lang="fa-IR" altLang="en-US" sz="2400" b="1" dirty="0">
                <a:solidFill>
                  <a:srgbClr val="002060"/>
                </a:solidFill>
                <a:ea typeface="Majalla UI"/>
                <a:cs typeface="B Nazanin" pitchFamily="2" charset="-78"/>
              </a:rPr>
              <a:t>کلمه اَمر دارای دو معنای رایج در قرآن و روایات می باشد:</a:t>
            </a:r>
          </a:p>
          <a:p>
            <a:endParaRPr lang="en-US" altLang="en-US" sz="2400" b="1" dirty="0">
              <a:solidFill>
                <a:srgbClr val="FF0000"/>
              </a:solidFill>
              <a:ea typeface="Majalla UI"/>
              <a:cs typeface="B Koodak" pitchFamily="2" charset="-78"/>
            </a:endParaRPr>
          </a:p>
          <a:p>
            <a:pPr algn="just"/>
            <a:r>
              <a:rPr lang="fa-IR" altLang="en-US" sz="2400" b="1" dirty="0">
                <a:solidFill>
                  <a:srgbClr val="002060"/>
                </a:solidFill>
                <a:ea typeface="Majalla UI"/>
                <a:cs typeface="B Nazanin" pitchFamily="2" charset="-78"/>
              </a:rPr>
              <a:t>1- امر به معنای کار و چیز که جمع آن امور می باشد و از آن هیچ فعل و صفتی مشتق نمی گردد.</a:t>
            </a:r>
            <a:endParaRPr lang="en-US" altLang="en-US" sz="2400" b="1" dirty="0">
              <a:solidFill>
                <a:srgbClr val="002060"/>
              </a:solidFill>
              <a:ea typeface="Majalla UI"/>
              <a:cs typeface="B Nazanin" pitchFamily="2" charset="-78"/>
            </a:endParaRPr>
          </a:p>
          <a:p>
            <a:pPr algn="just"/>
            <a:r>
              <a:rPr lang="fa-IR" altLang="en-US" sz="2400" b="1" dirty="0">
                <a:solidFill>
                  <a:srgbClr val="002060"/>
                </a:solidFill>
                <a:ea typeface="Majalla UI"/>
                <a:cs typeface="B Nazanin" pitchFamily="2" charset="-78"/>
              </a:rPr>
              <a:t> مانند: وَشَاوِرْهُمْ فِي الْأَمْرْ(آل عمران/159)</a:t>
            </a:r>
          </a:p>
          <a:p>
            <a:pPr algn="just"/>
            <a:r>
              <a:rPr lang="fa-IR" altLang="en-US" sz="2400" b="1" dirty="0">
                <a:solidFill>
                  <a:srgbClr val="002060"/>
                </a:solidFill>
                <a:ea typeface="Majalla UI"/>
                <a:cs typeface="B Nazanin" pitchFamily="2" charset="-78"/>
              </a:rPr>
              <a:t>            وَإِلَى اللَّـهِ تُرْجَعُ الْأُمُور(بقره/210)  </a:t>
            </a:r>
            <a:endParaRPr lang="en-US" altLang="en-US" sz="2400" b="1" dirty="0">
              <a:solidFill>
                <a:srgbClr val="002060"/>
              </a:solidFill>
              <a:ea typeface="Majalla UI"/>
              <a:cs typeface="B Nazanin" pitchFamily="2" charset="-78"/>
            </a:endParaRPr>
          </a:p>
          <a:p>
            <a:pPr algn="just"/>
            <a:r>
              <a:rPr lang="fa-IR" altLang="en-US" sz="2400" b="1" dirty="0">
                <a:solidFill>
                  <a:srgbClr val="002060"/>
                </a:solidFill>
                <a:ea typeface="Majalla UI"/>
                <a:cs typeface="B Nazanin" pitchFamily="2" charset="-78"/>
              </a:rPr>
              <a:t>2- امر به معنای مطالبه و برانگیختن به چیزی که جمع آن اوامر است و از آن فعل {مثل اَمَرَ- یَامُرَ} و وصف{مانند آمِر-مأمور} مشتق می شود.</a:t>
            </a:r>
            <a:endParaRPr lang="en-US" altLang="en-US" sz="2400" b="1" dirty="0">
              <a:solidFill>
                <a:srgbClr val="002060"/>
              </a:solidFill>
              <a:ea typeface="Majalla UI"/>
              <a:cs typeface="B Nazanin" pitchFamily="2" charset="-78"/>
            </a:endParaRPr>
          </a:p>
          <a:p>
            <a:pPr algn="just"/>
            <a:r>
              <a:rPr lang="fa-IR" altLang="en-US" sz="2400" b="1" dirty="0">
                <a:solidFill>
                  <a:srgbClr val="002060"/>
                </a:solidFill>
                <a:ea typeface="Majalla UI"/>
                <a:cs typeface="B Nazanin" pitchFamily="2" charset="-78"/>
              </a:rPr>
              <a:t> مانند: قُلْ أَمَرَ رَبِّي بِالْقِسْطِ(اعراف/29) </a:t>
            </a:r>
          </a:p>
          <a:p>
            <a:pPr algn="just"/>
            <a:r>
              <a:rPr lang="fa-IR" altLang="en-US" sz="2400" b="1" dirty="0">
                <a:solidFill>
                  <a:srgbClr val="002060"/>
                </a:solidFill>
                <a:ea typeface="Majalla UI"/>
                <a:cs typeface="B Nazanin" pitchFamily="2" charset="-78"/>
              </a:rPr>
              <a:t>         یا أَقِمِ الصَّلَاةَ وَأْمُرْ بِالْمَعْرُوفِ وَانْهَ عَنِ الْمُنكَرِ وَاصْبِرْ عَلَى مَاأَصَابَكَ(لقمان/17)</a:t>
            </a:r>
          </a:p>
          <a:p>
            <a:pPr algn="just"/>
            <a:r>
              <a:rPr lang="fa-IR" altLang="en-US" sz="2400" b="1" dirty="0">
                <a:solidFill>
                  <a:srgbClr val="002060"/>
                </a:solidFill>
                <a:ea typeface="Majalla UI"/>
                <a:cs typeface="B Nazanin" pitchFamily="2" charset="-78"/>
              </a:rPr>
              <a:t> </a:t>
            </a:r>
            <a:endParaRPr lang="en-US" altLang="en-US" sz="2400" b="1" dirty="0">
              <a:solidFill>
                <a:srgbClr val="002060"/>
              </a:solidFill>
              <a:ea typeface="Majalla UI"/>
              <a:cs typeface="B Nazanin" pitchFamily="2" charset="-78"/>
            </a:endParaRPr>
          </a:p>
          <a:p>
            <a:pPr algn="just"/>
            <a:r>
              <a:rPr lang="fa-IR" altLang="en-US" sz="2400" b="1" dirty="0">
                <a:solidFill>
                  <a:srgbClr val="002060"/>
                </a:solidFill>
                <a:ea typeface="Majalla UI"/>
                <a:cs typeface="B Nazanin" pitchFamily="2" charset="-78"/>
              </a:rPr>
              <a:t>در عنوان امر به معروف و نهی از منکر همین طلب و خواستن مورد نظر است.</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4832350"/>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3-1: شرط سوم؛ اصرار و استمرار عمل</a:t>
            </a:r>
          </a:p>
          <a:p>
            <a:endParaRPr lang="en-US" altLang="en-US" sz="2400" b="1" dirty="0">
              <a:solidFill>
                <a:srgbClr val="000099"/>
              </a:solidFill>
              <a:ea typeface="Majalla UI"/>
              <a:cs typeface="B Koodak" pitchFamily="2" charset="-78"/>
            </a:endParaRPr>
          </a:p>
          <a:p>
            <a:pPr indent="623888" algn="justLow">
              <a:lnSpc>
                <a:spcPct val="150000"/>
              </a:lnSpc>
            </a:pPr>
            <a:r>
              <a:rPr lang="fa-IR" altLang="en-US" sz="2400" b="1" dirty="0">
                <a:solidFill>
                  <a:srgbClr val="000099"/>
                </a:solidFill>
                <a:ea typeface="Majalla UI"/>
                <a:cs typeface="B Nazanin" pitchFamily="2" charset="-78"/>
              </a:rPr>
              <a:t>امر به معروف و نهی از منکر برای این است که جلوی وقوع منکر یا ترک معروف در زمان حال یا آینده گرفته شود و  حکم خدا مخالفت نشود، اما اگر کسی در گذشته خلافی کرده و در آینده بنا ندارد آن را تکرار کند و اصرار بر مسیر انحرافی خود ندارد در اینجا امر به معروف و نهی از منکر معنی و اثر ندارد.</a:t>
            </a:r>
          </a:p>
          <a:p>
            <a:pPr indent="623888" algn="just">
              <a:lnSpc>
                <a:spcPct val="150000"/>
              </a:lnSpc>
            </a:pPr>
            <a:r>
              <a:rPr lang="fa-IR" altLang="en-US" sz="2400" b="1" dirty="0">
                <a:solidFill>
                  <a:srgbClr val="000099"/>
                </a:solidFill>
                <a:ea typeface="Majalla UI"/>
                <a:cs typeface="B Nazanin" pitchFamily="2" charset="-78"/>
              </a:rPr>
              <a:t>بنابراین امر به معروف و نهی از منکر بیشتر متوجه زمان حال یا آینده است اما نسبت به گناهی که در گذشته انجام گرفته و عاصی بنای بر استمرار و تکرار ندارد یا امکان آن برای او وجود ندارد موضوعیت ندارد.</a:t>
            </a:r>
          </a:p>
        </p:txBody>
      </p:sp>
    </p:spTree>
  </p:cSld>
  <p:clrMapOvr>
    <a:masterClrMapping/>
  </p:clrMapOvr>
  <p:transition spd="slow"/>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533400"/>
            <a:ext cx="8458200" cy="5878532"/>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4-1: شرط چهارم؛ نداشتن مفسده </a:t>
            </a:r>
          </a:p>
          <a:p>
            <a:pPr algn="just"/>
            <a:endParaRPr lang="fa-IR" altLang="en-US" sz="2400" b="1" dirty="0">
              <a:solidFill>
                <a:srgbClr val="002060"/>
              </a:solidFill>
              <a:ea typeface="Majalla UI"/>
              <a:cs typeface="B Nazanin" pitchFamily="2" charset="-78"/>
            </a:endParaRPr>
          </a:p>
          <a:p>
            <a:pPr algn="just"/>
            <a:r>
              <a:rPr lang="fa-IR" altLang="en-US" sz="2800" b="1" dirty="0">
                <a:solidFill>
                  <a:srgbClr val="000099"/>
                </a:solidFill>
                <a:ea typeface="Majalla UI"/>
                <a:cs typeface="B Nazanin" pitchFamily="2" charset="-78"/>
              </a:rPr>
              <a:t>امر به معروف واجب توصلی است و هدف از آن اصلاح و هدایت دیگران است و اگر خود آن منشأ مفسده دیگری گردد یا ضرر مهمی بر آن مترتب باشد موضوعیت نداشته و واجب نمی باشد مثلاً اگر امر به معروف و نهی از منکر به یک واجبِ فردی، موجب قتل نفس شود نباید اقدام کرد.</a:t>
            </a:r>
          </a:p>
          <a:p>
            <a:pPr algn="just"/>
            <a:endParaRPr lang="fa-IR" altLang="en-US" sz="2800" b="1" dirty="0">
              <a:solidFill>
                <a:srgbClr val="000099"/>
              </a:solidFill>
              <a:ea typeface="Majalla UI"/>
              <a:cs typeface="B Nazanin" pitchFamily="2" charset="-78"/>
            </a:endParaRPr>
          </a:p>
          <a:p>
            <a:pPr algn="just">
              <a:buFont typeface="Wingdings" pitchFamily="2" charset="2"/>
              <a:buChar char="v"/>
            </a:pPr>
            <a:r>
              <a:rPr lang="fa-IR" altLang="en-US" sz="2800" b="1" dirty="0">
                <a:solidFill>
                  <a:srgbClr val="000099"/>
                </a:solidFill>
                <a:ea typeface="Majalla UI"/>
                <a:cs typeface="B Nazanin" pitchFamily="2" charset="-78"/>
              </a:rPr>
              <a:t>امام رضا (ع) می فرماید:</a:t>
            </a:r>
          </a:p>
          <a:p>
            <a:pPr algn="just"/>
            <a:r>
              <a:rPr lang="fa-IR" altLang="en-US" sz="2800" b="1" dirty="0">
                <a:solidFill>
                  <a:srgbClr val="000099"/>
                </a:solidFill>
                <a:ea typeface="Majalla UI"/>
                <a:cs typeface="B Nazanin" pitchFamily="2" charset="-78"/>
              </a:rPr>
              <a:t>وَالْاَمْرُ وَ بِالْمَعْروفِ وَ نهْی عَنِ المُنْکَر واجبان اذا امکن وَلَمْ یَکُنْ خیفۀ عَلَی اَلنَّفْسِ؛ امر به معروف و نهی از منکر زمانی واجب است که امکان داشته باشد و ترسی بر جان نباشد.</a:t>
            </a:r>
            <a:r>
              <a:rPr lang="fa-IR" altLang="en-US" sz="1600" b="1" dirty="0">
                <a:solidFill>
                  <a:srgbClr val="000099"/>
                </a:solidFill>
                <a:ea typeface="Majalla UI"/>
                <a:cs typeface="B Nazanin" pitchFamily="2" charset="-78"/>
              </a:rPr>
              <a:t>( وسائل الشیعه ج11 کتاب امر به معروف و نهی از منکر ص402)</a:t>
            </a:r>
            <a:endParaRPr lang="fa-IR" altLang="en-US" sz="2800" b="1" dirty="0">
              <a:solidFill>
                <a:srgbClr val="000099"/>
              </a:solidFill>
              <a:ea typeface="Majalla UI"/>
              <a:cs typeface="B Nazanin" pitchFamily="2" charset="-78"/>
            </a:endParaRPr>
          </a:p>
          <a:p>
            <a:pPr algn="just"/>
            <a:endParaRPr lang="fa-IR"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304800"/>
            <a:ext cx="8458200" cy="6278642"/>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چند مسئله در رابطه با نداشتن مفسده برای انجام فریضه</a:t>
            </a:r>
          </a:p>
          <a:p>
            <a:pPr marL="347663" indent="-347663" algn="ctr">
              <a:spcBef>
                <a:spcPts val="1200"/>
              </a:spcBef>
            </a:pPr>
            <a:endParaRPr lang="fa-IR" altLang="en-US" sz="3200" b="1" dirty="0">
              <a:solidFill>
                <a:srgbClr val="000099"/>
              </a:solidFill>
              <a:ea typeface="Majalla UI"/>
              <a:cs typeface="B Titr" pitchFamily="2" charset="-78"/>
            </a:endParaRPr>
          </a:p>
          <a:p>
            <a:pPr marL="347663" indent="-347663" algn="just">
              <a:spcBef>
                <a:spcPts val="1200"/>
              </a:spcBef>
              <a:buFont typeface="Wingdings" pitchFamily="2" charset="2"/>
              <a:buChar char="q"/>
            </a:pPr>
            <a:r>
              <a:rPr lang="fa-IR" altLang="en-US" sz="2400" b="1" dirty="0">
                <a:solidFill>
                  <a:srgbClr val="000099"/>
                </a:solidFill>
                <a:ea typeface="Majalla UI"/>
                <a:cs typeface="B Nazanin" pitchFamily="2" charset="-78"/>
              </a:rPr>
              <a:t>علم به مفسده و ضرر باید عقلائی باشد نه احتمالی که قابل اعتناء و پذیرفتنی نزد عرف و عقلا نمی باشد و ثانیاً ضرر و مفسده باید زیانش قابل توجه و از ترک واجب و انجام منکر بیشتر باشد اما ضرر اندک و کوچک مانع انجام این دو فریضه بزرگ نمی گردد.</a:t>
            </a:r>
          </a:p>
          <a:p>
            <a:pPr marL="347663" indent="-347663" algn="just">
              <a:spcBef>
                <a:spcPts val="1200"/>
              </a:spcBef>
              <a:buFont typeface="Wingdings" pitchFamily="2" charset="2"/>
              <a:buChar char="q"/>
            </a:pPr>
            <a:r>
              <a:rPr lang="fa-IR" altLang="en-US" sz="2400" b="1" dirty="0">
                <a:solidFill>
                  <a:srgbClr val="000099"/>
                </a:solidFill>
                <a:ea typeface="Majalla UI"/>
                <a:cs typeface="B Nazanin" pitchFamily="2" charset="-78"/>
              </a:rPr>
              <a:t>در آنجا که حفظ و دفاع از اساس دین و اصول مذهب متوقف به امر به معروف و نهی از منکر باشد، بذل جان مال واجب است. چنانچه نهضت امام حسین(ع) این بود که من جان می دهم تا دین خدا جان ندهد من عزیزانم را فدا می کنم تا حیات دین را تضمین کنم. </a:t>
            </a:r>
          </a:p>
          <a:p>
            <a:pPr marL="347663" indent="-347663" algn="just">
              <a:spcBef>
                <a:spcPts val="1200"/>
              </a:spcBef>
              <a:buFont typeface="Wingdings" pitchFamily="2" charset="2"/>
              <a:buChar char="q"/>
            </a:pPr>
            <a:r>
              <a:rPr lang="fa-IR" altLang="en-US" sz="2400" b="1" dirty="0">
                <a:solidFill>
                  <a:srgbClr val="000099"/>
                </a:solidFill>
                <a:ea typeface="Majalla UI"/>
                <a:cs typeface="B Nazanin" pitchFamily="2" charset="-78"/>
              </a:rPr>
              <a:t>احتمالات ضعیف و کوچک نباید بهانه و مانع ترک این دو فریضه بزرگ گردد.</a:t>
            </a:r>
          </a:p>
          <a:p>
            <a:pPr marL="347663" indent="-347663" algn="just">
              <a:spcBef>
                <a:spcPts val="1200"/>
              </a:spcBef>
              <a:buFont typeface="Wingdings" pitchFamily="2" charset="2"/>
              <a:buChar char="q"/>
            </a:pPr>
            <a:r>
              <a:rPr lang="fa-IR" altLang="en-US" sz="2400" b="1" dirty="0">
                <a:solidFill>
                  <a:srgbClr val="000099"/>
                </a:solidFill>
                <a:ea typeface="Majalla UI"/>
                <a:cs typeface="B Nazanin" pitchFamily="2" charset="-78"/>
              </a:rPr>
              <a:t>مؤمن باید تلاش کند راه هایی را بیابد که بدون مفسده و ضرر جلوی عصیان و نافرمانی خدا گرفته شود.</a:t>
            </a:r>
          </a:p>
          <a:p>
            <a:pPr algn="just"/>
            <a:endParaRPr lang="fa-IR"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609600"/>
            <a:ext cx="9144000" cy="5410200"/>
          </a:xfrm>
          <a:noFill/>
          <a:ln>
            <a:noFill/>
          </a:ln>
          <a:extLst>
            <a:ext uri="{91240B29-F687-4F45-9708-019B960494DF}">
              <a14:hiddenLine xmlns:a14="http://schemas.microsoft.com/office/drawing/2010/main" xmlns="" w="9525">
                <a:solidFill>
                  <a:srgbClr val="000000"/>
                </a:solidFill>
                <a:miter lim="800000"/>
                <a:headEnd/>
                <a:tailEnd/>
              </a14:hiddenLine>
            </a:ext>
          </a:extLst>
        </p:spPr>
        <p:style>
          <a:lnRef idx="0">
            <a:scrgbClr r="0" g="0" b="0"/>
          </a:lnRef>
          <a:fillRef idx="1002">
            <a:schemeClr val="lt2"/>
          </a:fillRef>
          <a:effectRef idx="0">
            <a:scrgbClr r="0" g="0" b="0"/>
          </a:effectRef>
          <a:fontRef idx="major"/>
        </p:style>
        <p:txBody>
          <a:bodyPr>
            <a:normAutofit fontScale="92500"/>
          </a:bodyPr>
          <a:lstStyle/>
          <a:p>
            <a:pPr marL="274320" indent="-274320" algn="ctr" rtl="1" eaLnBrk="1" fontAlgn="auto" hangingPunct="1">
              <a:spcAft>
                <a:spcPts val="0"/>
              </a:spcAft>
              <a:buClr>
                <a:schemeClr val="accent3"/>
              </a:buClr>
              <a:buFont typeface="Wingdings 2"/>
              <a:buNone/>
              <a:defRPr/>
            </a:pPr>
            <a:endParaRPr lang="fa-IR" sz="1600" dirty="0" smtClean="0">
              <a:cs typeface="B Titr" pitchFamily="2" charset="-78"/>
            </a:endParaRPr>
          </a:p>
          <a:p>
            <a:pPr marL="274320" indent="-274320" algn="ctr" rtl="1" eaLnBrk="1" fontAlgn="auto" hangingPunct="1">
              <a:spcAft>
                <a:spcPts val="0"/>
              </a:spcAft>
              <a:buClr>
                <a:schemeClr val="accent3"/>
              </a:buClr>
              <a:buFont typeface="Wingdings 2"/>
              <a:buNone/>
              <a:defRPr/>
            </a:pPr>
            <a:r>
              <a:rPr lang="fa-IR" sz="6600" dirty="0" smtClean="0">
                <a:solidFill>
                  <a:srgbClr val="990000"/>
                </a:solidFill>
                <a:cs typeface="B Titr" pitchFamily="2" charset="-78"/>
              </a:rPr>
              <a:t>فصل دوم</a:t>
            </a:r>
            <a:endParaRPr lang="fa-IR" sz="7100" dirty="0" smtClean="0">
              <a:solidFill>
                <a:srgbClr val="990000"/>
              </a:solidFill>
              <a:cs typeface="B Titr" pitchFamily="2" charset="-78"/>
            </a:endParaRPr>
          </a:p>
          <a:p>
            <a:pPr marL="274320" indent="-274320" algn="ctr" rtl="1" eaLnBrk="1" fontAlgn="auto" hangingPunct="1">
              <a:spcAft>
                <a:spcPts val="0"/>
              </a:spcAft>
              <a:buClr>
                <a:schemeClr val="accent3"/>
              </a:buClr>
              <a:buFont typeface="Wingdings 2"/>
              <a:buNone/>
              <a:defRPr/>
            </a:pPr>
            <a:endParaRPr lang="fa-IR" sz="4400" dirty="0" smtClean="0">
              <a:cs typeface="B Titr" pitchFamily="2" charset="-78"/>
            </a:endParaRPr>
          </a:p>
          <a:p>
            <a:pPr marL="274320" indent="-274320" algn="ctr" rtl="1" eaLnBrk="1" fontAlgn="auto" hangingPunct="1">
              <a:spcAft>
                <a:spcPts val="0"/>
              </a:spcAft>
              <a:buClr>
                <a:schemeClr val="accent3"/>
              </a:buClr>
              <a:buFont typeface="Wingdings 2" pitchFamily="18" charset="2"/>
              <a:buNone/>
              <a:defRPr/>
            </a:pPr>
            <a:r>
              <a:rPr lang="fa-IR" sz="7600" dirty="0" smtClean="0">
                <a:solidFill>
                  <a:srgbClr val="000099"/>
                </a:solidFill>
                <a:cs typeface="B Titr" pitchFamily="2" charset="-78"/>
              </a:rPr>
              <a:t>مراتب</a:t>
            </a:r>
            <a:endParaRPr lang="en-US" sz="7600" dirty="0" smtClean="0">
              <a:solidFill>
                <a:srgbClr val="000099"/>
              </a:solidFill>
              <a:cs typeface="B Titr" pitchFamily="2" charset="-78"/>
            </a:endParaRPr>
          </a:p>
          <a:p>
            <a:pPr marL="274320" indent="-274320" algn="ctr" rtl="1" eaLnBrk="1" fontAlgn="auto" hangingPunct="1">
              <a:spcAft>
                <a:spcPts val="0"/>
              </a:spcAft>
              <a:buClr>
                <a:schemeClr val="accent3"/>
              </a:buClr>
              <a:buFont typeface="Wingdings 2" pitchFamily="18" charset="2"/>
              <a:buNone/>
              <a:defRPr/>
            </a:pPr>
            <a:r>
              <a:rPr lang="fa-IR" sz="7600" dirty="0" smtClean="0">
                <a:solidFill>
                  <a:srgbClr val="000099"/>
                </a:solidFill>
                <a:cs typeface="B Titr" pitchFamily="2" charset="-78"/>
              </a:rPr>
              <a:t>امر به معروف و نهی از منکر </a:t>
            </a:r>
            <a:endParaRPr lang="fa-IR" sz="7600" dirty="0">
              <a:solidFill>
                <a:srgbClr val="000099"/>
              </a:solidFill>
              <a:cs typeface="B Titr" pitchFamily="2" charset="-78"/>
            </a:endParaRPr>
          </a:p>
        </p:txBody>
      </p:sp>
    </p:spTree>
  </p:cSld>
  <p:clrMapOvr>
    <a:masterClrMapping/>
  </p:clrMapOvr>
  <p:transition spd="slow"/>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609600" y="609600"/>
            <a:ext cx="7956550" cy="5700343"/>
          </a:xfrm>
          <a:prstGeom prst="rect">
            <a:avLst/>
          </a:prstGeom>
          <a:noFill/>
          <a:ln>
            <a:noFill/>
            <a:headEnd/>
            <a:tailEnd/>
          </a:ln>
        </p:spPr>
        <p:style>
          <a:lnRef idx="2">
            <a:schemeClr val="accent3">
              <a:shade val="50000"/>
            </a:schemeClr>
          </a:lnRef>
          <a:fillRef idx="1">
            <a:schemeClr val="accent3"/>
          </a:fillRef>
          <a:effectRef idx="0">
            <a:schemeClr val="accent3"/>
          </a:effectRef>
          <a:fontRef idx="minor">
            <a:schemeClr val="lt1"/>
          </a:fontRef>
        </p:style>
        <p:txBody>
          <a:bodyPr anchor="ctr">
            <a:spAutoFit/>
          </a:bodyPr>
          <a:lstStyle/>
          <a:p>
            <a:pPr algn="ctr">
              <a:lnSpc>
                <a:spcPct val="250000"/>
              </a:lnSpc>
              <a:defRPr/>
            </a:pPr>
            <a:r>
              <a:rPr lang="fa-IR" sz="4000" b="1" dirty="0">
                <a:solidFill>
                  <a:srgbClr val="C00000"/>
                </a:solidFill>
                <a:cs typeface="B Titr" pitchFamily="2" charset="-78"/>
              </a:rPr>
              <a:t>مباحث مطرح شده در این فصل</a:t>
            </a:r>
            <a:endParaRPr lang="fa-IR" sz="3600" b="1" dirty="0">
              <a:solidFill>
                <a:srgbClr val="C00000"/>
              </a:solidFill>
              <a:cs typeface="B Titr" pitchFamily="2" charset="-78"/>
            </a:endParaRPr>
          </a:p>
          <a:p>
            <a:pPr>
              <a:lnSpc>
                <a:spcPct val="150000"/>
              </a:lnSpc>
              <a:defRPr/>
            </a:pPr>
            <a:r>
              <a:rPr lang="ar-SA" sz="3600" b="1" dirty="0">
                <a:solidFill>
                  <a:srgbClr val="002060"/>
                </a:solidFill>
                <a:cs typeface="B Titr" pitchFamily="2" charset="-78"/>
              </a:rPr>
              <a:t>مرتبه اوّل: اظهار محبّت و انزجار قلبی</a:t>
            </a:r>
            <a:endParaRPr lang="en-US" sz="3600" b="1" dirty="0">
              <a:solidFill>
                <a:srgbClr val="002060"/>
              </a:solidFill>
              <a:cs typeface="B Titr" pitchFamily="2" charset="-78"/>
            </a:endParaRPr>
          </a:p>
          <a:p>
            <a:pPr>
              <a:lnSpc>
                <a:spcPct val="150000"/>
              </a:lnSpc>
              <a:defRPr/>
            </a:pPr>
            <a:r>
              <a:rPr lang="ar-SA" sz="3600" b="1" dirty="0">
                <a:solidFill>
                  <a:srgbClr val="002060"/>
                </a:solidFill>
                <a:cs typeface="B Titr" pitchFamily="2" charset="-78"/>
              </a:rPr>
              <a:t>مرتبۀ دوم: امر و نهی زبانی</a:t>
            </a:r>
            <a:endParaRPr lang="en-US" sz="3600" b="1" dirty="0">
              <a:solidFill>
                <a:srgbClr val="002060"/>
              </a:solidFill>
              <a:cs typeface="B Titr" pitchFamily="2" charset="-78"/>
            </a:endParaRPr>
          </a:p>
          <a:p>
            <a:pPr>
              <a:lnSpc>
                <a:spcPct val="150000"/>
              </a:lnSpc>
              <a:defRPr/>
            </a:pPr>
            <a:r>
              <a:rPr lang="ar-SA" sz="3600" b="1" dirty="0">
                <a:solidFill>
                  <a:srgbClr val="002060"/>
                </a:solidFill>
                <a:cs typeface="B Titr" pitchFamily="2" charset="-78"/>
              </a:rPr>
              <a:t>مرتبۀ سوم امر و نهی یَدی (با قدرت و اجبار)</a:t>
            </a:r>
            <a:endParaRPr lang="fa-IR" sz="3600" b="1" dirty="0">
              <a:solidFill>
                <a:srgbClr val="002060"/>
              </a:solidFill>
              <a:cs typeface="B Titr" pitchFamily="2" charset="-78"/>
            </a:endParaRPr>
          </a:p>
          <a:p>
            <a:pPr>
              <a:lnSpc>
                <a:spcPct val="150000"/>
              </a:lnSpc>
              <a:defRPr/>
            </a:pPr>
            <a:endParaRPr lang="fa-IR" sz="3600" b="1" dirty="0">
              <a:solidFill>
                <a:srgbClr val="002060"/>
              </a:solidFill>
              <a:cs typeface="B Titr" pitchFamily="2" charset="-78"/>
            </a:endParaRPr>
          </a:p>
          <a:p>
            <a:pPr>
              <a:lnSpc>
                <a:spcPct val="150000"/>
              </a:lnSpc>
              <a:defRPr/>
            </a:pPr>
            <a:endParaRPr lang="en-US" sz="3600" b="1" dirty="0">
              <a:solidFill>
                <a:srgbClr val="002060"/>
              </a:solidFill>
              <a:cs typeface="B Titr" pitchFamily="2" charset="-78"/>
            </a:endParaRPr>
          </a:p>
        </p:txBody>
      </p:sp>
    </p:spTree>
  </p:cSld>
  <p:clrMapOvr>
    <a:masterClrMapping/>
  </p:clrMapOvr>
  <p:transition spd="slow"/>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381000" y="838200"/>
            <a:ext cx="8337550" cy="5632311"/>
          </a:xfrm>
          <a:prstGeom prst="rect">
            <a:avLst/>
          </a:prstGeom>
          <a:noFill/>
          <a:ln w="9525">
            <a:noFill/>
            <a:miter lim="800000"/>
            <a:headEnd/>
            <a:tailEnd/>
          </a:ln>
        </p:spPr>
        <p:txBody>
          <a:bodyPr wrap="square" anchor="ctr">
            <a:spAutoFit/>
          </a:bodyPr>
          <a:lstStyle/>
          <a:p>
            <a:pPr algn="just"/>
            <a:r>
              <a:rPr lang="fa-IR" altLang="en-US" sz="3200" dirty="0">
                <a:solidFill>
                  <a:srgbClr val="00B050"/>
                </a:solidFill>
                <a:ea typeface="Majalla UI"/>
                <a:cs typeface="B Titr" pitchFamily="2" charset="-78"/>
              </a:rPr>
              <a:t>مقام معظم رهبری </a:t>
            </a:r>
            <a:r>
              <a:rPr lang="fa-IR" altLang="en-US" sz="3200" dirty="0" smtClean="0">
                <a:solidFill>
                  <a:srgbClr val="00B050"/>
                </a:solidFill>
                <a:ea typeface="Majalla UI"/>
                <a:cs typeface="B Titr" pitchFamily="2" charset="-78"/>
              </a:rPr>
              <a:t>امام خامنه ای </a:t>
            </a:r>
            <a:r>
              <a:rPr lang="fa-IR" altLang="en-US" sz="2400" dirty="0" smtClean="0">
                <a:solidFill>
                  <a:srgbClr val="00B050"/>
                </a:solidFill>
                <a:ea typeface="Majalla UI"/>
                <a:cs typeface="B Titr" pitchFamily="2" charset="-78"/>
              </a:rPr>
              <a:t>مدظله العالی</a:t>
            </a:r>
            <a:r>
              <a:rPr lang="fa-IR" altLang="en-US" sz="3200" dirty="0" smtClean="0">
                <a:solidFill>
                  <a:srgbClr val="00B050"/>
                </a:solidFill>
                <a:ea typeface="Majalla UI"/>
                <a:cs typeface="B Titr" pitchFamily="2" charset="-78"/>
              </a:rPr>
              <a:t>:</a:t>
            </a:r>
          </a:p>
          <a:p>
            <a:pPr algn="just"/>
            <a:r>
              <a:rPr lang="fa-IR" altLang="en-US" sz="3200" dirty="0" smtClean="0">
                <a:solidFill>
                  <a:srgbClr val="C00000"/>
                </a:solidFill>
                <a:ea typeface="Majalla UI"/>
                <a:cs typeface="B Titr" pitchFamily="2" charset="-78"/>
              </a:rPr>
              <a:t> </a:t>
            </a:r>
            <a:endParaRPr lang="fa-IR" altLang="en-US" sz="1400" dirty="0">
              <a:solidFill>
                <a:srgbClr val="000099"/>
              </a:solidFill>
              <a:ea typeface="Majalla UI"/>
              <a:cs typeface="B Titr" pitchFamily="2" charset="-78"/>
            </a:endParaRPr>
          </a:p>
          <a:p>
            <a:pPr marL="623888" indent="-623888">
              <a:lnSpc>
                <a:spcPct val="150000"/>
              </a:lnSpc>
            </a:pPr>
            <a:r>
              <a:rPr lang="fa-IR" altLang="en-US" sz="2800" b="1" dirty="0" smtClean="0">
                <a:solidFill>
                  <a:srgbClr val="000099"/>
                </a:solidFill>
                <a:ea typeface="Majalla UI"/>
                <a:cs typeface="B Titr" pitchFamily="2" charset="-78"/>
              </a:rPr>
              <a:t>خودتان </a:t>
            </a:r>
            <a:r>
              <a:rPr lang="fa-IR" altLang="en-US" sz="2800" b="1" dirty="0">
                <a:solidFill>
                  <a:srgbClr val="000099"/>
                </a:solidFill>
                <a:ea typeface="Majalla UI"/>
                <a:cs typeface="B Titr" pitchFamily="2" charset="-78"/>
              </a:rPr>
              <a:t>را مجهّز کنید . مسلّح به سلاح معرفت و استدلال کنید</a:t>
            </a:r>
            <a:r>
              <a:rPr lang="fa-IR" altLang="en-US" sz="2800" b="1" dirty="0" smtClean="0">
                <a:solidFill>
                  <a:srgbClr val="000099"/>
                </a:solidFill>
                <a:ea typeface="Majalla UI"/>
                <a:cs typeface="B Titr" pitchFamily="2" charset="-78"/>
              </a:rPr>
              <a:t>،</a:t>
            </a:r>
          </a:p>
          <a:p>
            <a:pPr marL="623888" indent="-623888">
              <a:lnSpc>
                <a:spcPct val="150000"/>
              </a:lnSpc>
            </a:pPr>
            <a:r>
              <a:rPr lang="fa-IR" altLang="en-US" sz="2800" b="1" dirty="0" smtClean="0">
                <a:solidFill>
                  <a:srgbClr val="000099"/>
                </a:solidFill>
                <a:ea typeface="Majalla UI"/>
                <a:cs typeface="B Titr" pitchFamily="2" charset="-78"/>
              </a:rPr>
              <a:t> </a:t>
            </a:r>
            <a:r>
              <a:rPr lang="fa-IR" altLang="en-US" sz="2800" b="1" dirty="0">
                <a:solidFill>
                  <a:srgbClr val="000099"/>
                </a:solidFill>
                <a:ea typeface="Majalla UI"/>
                <a:cs typeface="B Titr" pitchFamily="2" charset="-78"/>
              </a:rPr>
              <a:t>بعد به این کانون های فرهنگی و هنری روید و پذیرای </a:t>
            </a:r>
            <a:r>
              <a:rPr lang="fa-IR" altLang="en-US" sz="2800" b="1" dirty="0" smtClean="0">
                <a:solidFill>
                  <a:srgbClr val="000099"/>
                </a:solidFill>
                <a:ea typeface="Majalla UI"/>
                <a:cs typeface="B Titr" pitchFamily="2" charset="-78"/>
              </a:rPr>
              <a:t>جوانان ها</a:t>
            </a:r>
          </a:p>
          <a:p>
            <a:pPr marL="623888" indent="-623888">
              <a:lnSpc>
                <a:spcPct val="150000"/>
              </a:lnSpc>
            </a:pPr>
            <a:r>
              <a:rPr lang="fa-IR" altLang="en-US" sz="2800" b="1" dirty="0" smtClean="0">
                <a:solidFill>
                  <a:srgbClr val="000099"/>
                </a:solidFill>
                <a:ea typeface="Majalla UI"/>
                <a:cs typeface="B Titr" pitchFamily="2" charset="-78"/>
              </a:rPr>
              <a:t> </a:t>
            </a:r>
            <a:r>
              <a:rPr lang="fa-IR" altLang="en-US" sz="2800" b="1" dirty="0">
                <a:solidFill>
                  <a:srgbClr val="000099"/>
                </a:solidFill>
                <a:ea typeface="Majalla UI"/>
                <a:cs typeface="B Titr" pitchFamily="2" charset="-78"/>
              </a:rPr>
              <a:t>باشید با روی خوش هم پذیرا باشید با سماحت و مدارا...؛ </a:t>
            </a:r>
            <a:r>
              <a:rPr lang="fa-IR" altLang="en-US" sz="2800" b="1" dirty="0" smtClean="0">
                <a:solidFill>
                  <a:srgbClr val="000099"/>
                </a:solidFill>
                <a:ea typeface="Majalla UI"/>
                <a:cs typeface="B Titr" pitchFamily="2" charset="-78"/>
              </a:rPr>
              <a:t>با این</a:t>
            </a:r>
          </a:p>
          <a:p>
            <a:pPr marL="623888" indent="-623888">
              <a:lnSpc>
                <a:spcPct val="150000"/>
              </a:lnSpc>
            </a:pPr>
            <a:r>
              <a:rPr lang="fa-IR" altLang="en-US" sz="2800" b="1" dirty="0" smtClean="0">
                <a:solidFill>
                  <a:srgbClr val="000099"/>
                </a:solidFill>
                <a:ea typeface="Majalla UI"/>
                <a:cs typeface="B Titr" pitchFamily="2" charset="-78"/>
              </a:rPr>
              <a:t> </a:t>
            </a:r>
            <a:r>
              <a:rPr lang="fa-IR" altLang="en-US" sz="2800" b="1" dirty="0">
                <a:solidFill>
                  <a:srgbClr val="000099"/>
                </a:solidFill>
                <a:ea typeface="Majalla UI"/>
                <a:cs typeface="B Titr" pitchFamily="2" charset="-78"/>
              </a:rPr>
              <a:t>نگاه و با این روحیه برخورد کنید . البته انسان نهی از </a:t>
            </a:r>
            <a:r>
              <a:rPr lang="fa-IR" altLang="en-US" sz="2800" b="1" dirty="0" smtClean="0">
                <a:solidFill>
                  <a:srgbClr val="000099"/>
                </a:solidFill>
                <a:ea typeface="Majalla UI"/>
                <a:cs typeface="B Titr" pitchFamily="2" charset="-78"/>
              </a:rPr>
              <a:t>منکر</a:t>
            </a:r>
          </a:p>
          <a:p>
            <a:pPr marL="623888" indent="-623888">
              <a:lnSpc>
                <a:spcPct val="150000"/>
              </a:lnSpc>
            </a:pPr>
            <a:r>
              <a:rPr lang="fa-IR" altLang="en-US" sz="2800" b="1" dirty="0" smtClean="0">
                <a:solidFill>
                  <a:srgbClr val="000099"/>
                </a:solidFill>
                <a:ea typeface="Majalla UI"/>
                <a:cs typeface="B Titr" pitchFamily="2" charset="-78"/>
              </a:rPr>
              <a:t> </a:t>
            </a:r>
            <a:r>
              <a:rPr lang="fa-IR" altLang="en-US" sz="2800" b="1" dirty="0">
                <a:solidFill>
                  <a:srgbClr val="000099"/>
                </a:solidFill>
                <a:ea typeface="Majalla UI"/>
                <a:cs typeface="B Titr" pitchFamily="2" charset="-78"/>
              </a:rPr>
              <a:t>هم می کند . نهی از منکر با زبان خوش. نه با ایجاد نفرت</a:t>
            </a:r>
            <a:r>
              <a:rPr lang="fa-IR" altLang="en-US" sz="2800" b="1" dirty="0" smtClean="0">
                <a:solidFill>
                  <a:srgbClr val="000099"/>
                </a:solidFill>
                <a:ea typeface="Majalla UI"/>
                <a:cs typeface="B Titr" pitchFamily="2" charset="-78"/>
              </a:rPr>
              <a:t>.</a:t>
            </a:r>
          </a:p>
          <a:p>
            <a:pPr marL="623888" indent="-623888">
              <a:lnSpc>
                <a:spcPct val="150000"/>
              </a:lnSpc>
            </a:pPr>
            <a:r>
              <a:rPr lang="fa-IR" altLang="en-US" sz="2000" b="1" dirty="0" smtClean="0">
                <a:solidFill>
                  <a:srgbClr val="000099"/>
                </a:solidFill>
                <a:ea typeface="Majalla UI"/>
                <a:cs typeface="B Titr" pitchFamily="2" charset="-78"/>
              </a:rPr>
              <a:t>د ر دیدار با </a:t>
            </a:r>
            <a:r>
              <a:rPr lang="fa-IR" altLang="en-US" sz="2000" b="1" dirty="0">
                <a:solidFill>
                  <a:srgbClr val="000099"/>
                </a:solidFill>
                <a:ea typeface="Majalla UI"/>
                <a:cs typeface="B Titr" pitchFamily="2" charset="-78"/>
              </a:rPr>
              <a:t>روحانیون خراسان شمالی     91/7/19</a:t>
            </a:r>
            <a:endParaRPr lang="fa-IR" altLang="en-US" sz="2800" b="1" dirty="0">
              <a:solidFill>
                <a:srgbClr val="000099"/>
              </a:solidFill>
              <a:ea typeface="Majalla UI"/>
              <a:cs typeface="B Titr" pitchFamily="2" charset="-78"/>
            </a:endParaRPr>
          </a:p>
          <a:p>
            <a:pPr algn="ctr"/>
            <a:endParaRPr lang="fa-IR" altLang="en-US" sz="2800" b="1" dirty="0">
              <a:solidFill>
                <a:srgbClr val="000099"/>
              </a:solidFill>
              <a:ea typeface="Majalla UI"/>
              <a:cs typeface="B Titr" pitchFamily="2" charset="-78"/>
            </a:endParaRPr>
          </a:p>
          <a:p>
            <a:pPr algn="ctr"/>
            <a:endParaRPr lang="fa-IR" altLang="en-US" sz="2800" b="1" dirty="0">
              <a:solidFill>
                <a:srgbClr val="000099"/>
              </a:solidFill>
              <a:ea typeface="Majalla UI"/>
              <a:cs typeface="B Titr" pitchFamily="2" charset="-78"/>
            </a:endParaRPr>
          </a:p>
        </p:txBody>
      </p:sp>
    </p:spTree>
  </p:cSld>
  <p:clrMapOvr>
    <a:masterClrMapping/>
  </p:clrMapOvr>
  <p:transition spd="slow"/>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609600" y="1143000"/>
            <a:ext cx="8001000" cy="4339650"/>
          </a:xfrm>
          <a:prstGeom prst="rect">
            <a:avLst/>
          </a:prstGeom>
          <a:noFill/>
          <a:ln w="9525">
            <a:noFill/>
            <a:miter lim="800000"/>
            <a:headEnd/>
            <a:tailEnd/>
          </a:ln>
        </p:spPr>
        <p:txBody>
          <a:bodyPr wrap="square" anchor="ctr">
            <a:spAutoFit/>
          </a:bodyPr>
          <a:lstStyle/>
          <a:p>
            <a:pPr algn="ctr"/>
            <a:r>
              <a:rPr lang="fa-IR" altLang="en-US" sz="4000" b="1" dirty="0">
                <a:solidFill>
                  <a:srgbClr val="C00000"/>
                </a:solidFill>
                <a:ea typeface="Majalla UI"/>
                <a:cs typeface="B Titr" pitchFamily="2" charset="-78"/>
              </a:rPr>
              <a:t>مراتب امر به معروف و نهی از </a:t>
            </a:r>
            <a:r>
              <a:rPr lang="fa-IR" altLang="en-US" sz="4000" b="1" dirty="0" smtClean="0">
                <a:solidFill>
                  <a:srgbClr val="C00000"/>
                </a:solidFill>
                <a:ea typeface="Majalla UI"/>
                <a:cs typeface="B Titr" pitchFamily="2" charset="-78"/>
              </a:rPr>
              <a:t>منکر</a:t>
            </a:r>
            <a:endParaRPr lang="fa-IR" altLang="en-US" sz="3200" b="1" dirty="0">
              <a:solidFill>
                <a:srgbClr val="FF0000"/>
              </a:solidFill>
              <a:ea typeface="Majalla UI"/>
              <a:cs typeface="B Koodak" pitchFamily="2" charset="-78"/>
            </a:endParaRPr>
          </a:p>
          <a:p>
            <a:pPr algn="ctr"/>
            <a:endParaRPr lang="en-US" altLang="en-US" sz="1600" b="1" dirty="0" smtClean="0">
              <a:solidFill>
                <a:srgbClr val="002060"/>
              </a:solidFill>
              <a:ea typeface="Majalla UI"/>
              <a:cs typeface="B Nazanin" pitchFamily="2" charset="-78"/>
            </a:endParaRPr>
          </a:p>
          <a:p>
            <a:pPr algn="just">
              <a:lnSpc>
                <a:spcPct val="200000"/>
              </a:lnSpc>
            </a:pPr>
            <a:r>
              <a:rPr lang="fa-IR" altLang="en-US" sz="3600" b="1" dirty="0" smtClean="0">
                <a:solidFill>
                  <a:srgbClr val="002060"/>
                </a:solidFill>
                <a:ea typeface="Majalla UI"/>
                <a:cs typeface="B Nazanin" pitchFamily="2" charset="-78"/>
              </a:rPr>
              <a:t>مرتبه </a:t>
            </a:r>
            <a:r>
              <a:rPr lang="fa-IR" altLang="en-US" sz="3600" b="1" dirty="0">
                <a:solidFill>
                  <a:srgbClr val="002060"/>
                </a:solidFill>
                <a:ea typeface="Majalla UI"/>
                <a:cs typeface="B Nazanin" pitchFamily="2" charset="-78"/>
              </a:rPr>
              <a:t>اوّل: اظهار محبّت و انزجار </a:t>
            </a:r>
            <a:r>
              <a:rPr lang="fa-IR" altLang="en-US" sz="3600" b="1" dirty="0" smtClean="0">
                <a:solidFill>
                  <a:srgbClr val="002060"/>
                </a:solidFill>
                <a:ea typeface="Majalla UI"/>
                <a:cs typeface="B Nazanin" pitchFamily="2" charset="-78"/>
              </a:rPr>
              <a:t>قلبی</a:t>
            </a:r>
          </a:p>
          <a:p>
            <a:pPr algn="just">
              <a:lnSpc>
                <a:spcPct val="200000"/>
              </a:lnSpc>
            </a:pPr>
            <a:r>
              <a:rPr lang="fa-IR" altLang="en-US" sz="3600" b="1" dirty="0" smtClean="0">
                <a:solidFill>
                  <a:srgbClr val="002060"/>
                </a:solidFill>
                <a:ea typeface="Majalla UI"/>
                <a:cs typeface="B Nazanin" pitchFamily="2" charset="-78"/>
              </a:rPr>
              <a:t>مرتبۀ دوم: امر و نهی زبانی</a:t>
            </a:r>
            <a:endParaRPr lang="fa-IR" altLang="en-US" sz="3600" b="1" dirty="0">
              <a:solidFill>
                <a:srgbClr val="002060"/>
              </a:solidFill>
              <a:ea typeface="Majalla UI"/>
              <a:cs typeface="B Nazanin" pitchFamily="2" charset="-78"/>
            </a:endParaRPr>
          </a:p>
          <a:p>
            <a:pPr algn="just">
              <a:lnSpc>
                <a:spcPct val="200000"/>
              </a:lnSpc>
            </a:pPr>
            <a:r>
              <a:rPr lang="fa-IR" altLang="en-US" sz="3600" b="1" dirty="0">
                <a:solidFill>
                  <a:srgbClr val="002060"/>
                </a:solidFill>
                <a:ea typeface="Majalla UI"/>
                <a:cs typeface="B Nazanin" pitchFamily="2" charset="-78"/>
              </a:rPr>
              <a:t>مرتبۀ </a:t>
            </a:r>
            <a:r>
              <a:rPr lang="fa-IR" altLang="en-US" sz="3600" b="1" dirty="0" smtClean="0">
                <a:solidFill>
                  <a:srgbClr val="002060"/>
                </a:solidFill>
                <a:ea typeface="Majalla UI"/>
                <a:cs typeface="B Nazanin" pitchFamily="2" charset="-78"/>
              </a:rPr>
              <a:t>سوم: </a:t>
            </a:r>
            <a:r>
              <a:rPr lang="fa-IR" altLang="en-US" sz="3600" b="1" dirty="0">
                <a:solidFill>
                  <a:srgbClr val="002060"/>
                </a:solidFill>
                <a:ea typeface="Majalla UI"/>
                <a:cs typeface="B Nazanin" pitchFamily="2" charset="-78"/>
              </a:rPr>
              <a:t>امر و نهی یَدی (با قدرت و اجبار)</a:t>
            </a:r>
          </a:p>
        </p:txBody>
      </p:sp>
    </p:spTree>
  </p:cSld>
  <p:clrMapOvr>
    <a:masterClrMapping/>
  </p:clrMapOvr>
  <p:transition spd="slow"/>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457200"/>
            <a:ext cx="8458200" cy="6186309"/>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Nazanin" pitchFamily="2" charset="-78"/>
              </a:rPr>
              <a:t>مرتبه اوّل: اظهار محبّت و انزجار قلبی</a:t>
            </a:r>
          </a:p>
          <a:p>
            <a:pPr algn="just"/>
            <a:r>
              <a:rPr lang="fa-IR" altLang="en-US" sz="2800" b="1" dirty="0" smtClean="0">
                <a:solidFill>
                  <a:srgbClr val="000099"/>
                </a:solidFill>
                <a:ea typeface="Majalla UI"/>
                <a:cs typeface="B Nazanin" pitchFamily="2" charset="-78"/>
              </a:rPr>
              <a:t>از </a:t>
            </a:r>
            <a:r>
              <a:rPr lang="fa-IR" altLang="en-US" sz="2800" b="1" dirty="0">
                <a:solidFill>
                  <a:srgbClr val="000099"/>
                </a:solidFill>
                <a:ea typeface="Majalla UI"/>
                <a:cs typeface="B Nazanin" pitchFamily="2" charset="-78"/>
              </a:rPr>
              <a:t>ویژگی های مؤمن گرایش و عشق به ارزش ها، خوبی ها و انجام معروف ها و تنفر و انزجار قلبی نسبت به پلیدی ها، ضد ارزش ها و منکرهایی است که سعادت و تعالی انسان ها را تهدید می کند. پس منظور از امر به معروف و نهی از منکر در مرتبه قلبی آن است که آمر و ناهی، رضایت و خشنودی خود را نسبت به معروف و تنفّر و عدم رضایت خویش را از منکر به هر وسیله ای که ممکن و مؤثّر است ظهور دهد تا در مخاطب اثر کند. </a:t>
            </a:r>
          </a:p>
          <a:p>
            <a:pPr algn="just">
              <a:buFont typeface="Wingdings" pitchFamily="2" charset="2"/>
              <a:buChar char="v"/>
            </a:pPr>
            <a:r>
              <a:rPr lang="fa-IR" altLang="en-US" sz="2800" b="1" dirty="0" smtClean="0">
                <a:solidFill>
                  <a:srgbClr val="000099"/>
                </a:solidFill>
                <a:ea typeface="Majalla UI"/>
                <a:cs typeface="B Nazanin" pitchFamily="2" charset="-78"/>
              </a:rPr>
              <a:t>امام </a:t>
            </a:r>
            <a:r>
              <a:rPr lang="fa-IR" altLang="en-US" sz="2800" b="1" dirty="0">
                <a:solidFill>
                  <a:srgbClr val="000099"/>
                </a:solidFill>
                <a:ea typeface="Majalla UI"/>
                <a:cs typeface="B Nazanin" pitchFamily="2" charset="-78"/>
              </a:rPr>
              <a:t>خامنه ای می فرماید:  منظور از امر و نهی قلبی، اظهار  رضایت یا کرامت قلبی است یعنی مکلّف باید رضایت قلبی خود را نسبت به معروف و تنفّر و انزجار درونی خود را نسبت به منکر آشکار سازد و از این راه فردی که معروفی را ترک می کند یا منکری را به جا می آورد  را به انجام معروف و ترک منکر وادار سازد.</a:t>
            </a:r>
          </a:p>
          <a:p>
            <a:pPr algn="l"/>
            <a:r>
              <a:rPr lang="fa-IR" altLang="en-US" sz="2800" b="1" dirty="0">
                <a:solidFill>
                  <a:srgbClr val="000099"/>
                </a:solidFill>
                <a:ea typeface="Majalla UI"/>
                <a:cs typeface="B Nazanin" pitchFamily="2" charset="-78"/>
              </a:rPr>
              <a:t>    </a:t>
            </a:r>
            <a:r>
              <a:rPr lang="fa-IR" altLang="en-US" b="1" dirty="0">
                <a:solidFill>
                  <a:srgbClr val="000099"/>
                </a:solidFill>
                <a:ea typeface="Majalla UI"/>
                <a:cs typeface="B Nazanin" pitchFamily="2" charset="-78"/>
              </a:rPr>
              <a:t>( واجب فراموش شده ص 76 به نقل از رساله آموزشی ج 1 ص 335)</a:t>
            </a:r>
            <a:endParaRPr lang="en-US" altLang="en-US" sz="2800" b="1" dirty="0">
              <a:solidFill>
                <a:srgbClr val="000099"/>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381000"/>
            <a:ext cx="8458200" cy="6186488"/>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مرتبۀ دوم: امر و نهی زبانی</a:t>
            </a:r>
          </a:p>
          <a:p>
            <a:pPr algn="ctr"/>
            <a:endParaRPr lang="fa-IR" altLang="en-US" sz="3200" b="1" dirty="0">
              <a:solidFill>
                <a:srgbClr val="92D050"/>
              </a:solidFill>
              <a:ea typeface="Majalla UI"/>
              <a:cs typeface="B Titr" pitchFamily="2" charset="-78"/>
            </a:endParaRPr>
          </a:p>
          <a:p>
            <a:pPr algn="just"/>
            <a:r>
              <a:rPr lang="fa-IR" altLang="en-US" sz="2800" b="1" dirty="0">
                <a:solidFill>
                  <a:srgbClr val="002060"/>
                </a:solidFill>
                <a:ea typeface="Majalla UI"/>
                <a:cs typeface="B Nazanin" pitchFamily="2" charset="-78"/>
              </a:rPr>
              <a:t>اگر اظهار و انکار قلبی نسبت به منکر یا ترک معروف نتیجه نداد بر مؤمنِ مکلّف واجب است که با گفتن و زبان امر به معروف و نهی از منکر کند و ساکت و بی تفاوت نباشد که اگر چنین نکرد واجب الهی و تکلیف شرعی خود را انجام نداده و خود او هم مرتکب منکر گردیده است. شایع ترین، مبتلابه ترین و در عین حال اثربخش ترین مصداق امر به معرف و نهی از منکر، امر و نهی زبانی است که یک وظیفه عمومی و همگانی است. </a:t>
            </a:r>
          </a:p>
          <a:p>
            <a:pPr algn="just">
              <a:buFont typeface="Wingdings" pitchFamily="2" charset="2"/>
              <a:buChar char="v"/>
            </a:pPr>
            <a:r>
              <a:rPr lang="fa-IR" altLang="en-US" sz="2400" b="1" dirty="0">
                <a:solidFill>
                  <a:srgbClr val="002060"/>
                </a:solidFill>
                <a:ea typeface="Majalla UI"/>
                <a:cs typeface="B Nazanin" pitchFamily="2" charset="-78"/>
              </a:rPr>
              <a:t>امام خامنه ای خطاب به فرماندهان بسیج در سراسر کشور می فرماید: </a:t>
            </a:r>
          </a:p>
          <a:p>
            <a:pPr algn="just"/>
            <a:r>
              <a:rPr lang="fa-IR" altLang="en-US" sz="2800" b="1" dirty="0">
                <a:solidFill>
                  <a:srgbClr val="002060"/>
                </a:solidFill>
                <a:ea typeface="Majalla UI"/>
                <a:cs typeface="B Nazanin" pitchFamily="2" charset="-78"/>
              </a:rPr>
              <a:t>امر به معروف یک مرحله گفتن و یک مرحله عمل دارد، مرحله عمل یعنی اقدام با دست و بازو . این مرحله امروز به عهده حکومت است و باید با اجازه حکومت انجام بگیرد و لاغیر اما گفتن با زبان برهمه واجب است و همه باید آن را بدون ملاحظه انجام بدهند</a:t>
            </a:r>
            <a:r>
              <a:rPr lang="fa-IR" altLang="en-US" sz="2000" b="1" dirty="0">
                <a:solidFill>
                  <a:srgbClr val="002060"/>
                </a:solidFill>
                <a:ea typeface="Majalla UI"/>
                <a:cs typeface="B Nazanin" pitchFamily="2" charset="-78"/>
              </a:rPr>
              <a:t>.( 71/4/22)</a:t>
            </a:r>
            <a:endParaRPr lang="fa-IR" altLang="en-US" sz="28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256193"/>
            <a:ext cx="8458200" cy="6601807"/>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چند مسئله در رابطه با امر و نهی زبانی</a:t>
            </a:r>
          </a:p>
          <a:p>
            <a:pPr algn="ctr"/>
            <a:endParaRPr lang="fa-IR" altLang="en-US" sz="1100" b="1" dirty="0">
              <a:solidFill>
                <a:srgbClr val="FF0000"/>
              </a:solidFill>
              <a:ea typeface="Majalla UI"/>
              <a:cs typeface="B Koodak" pitchFamily="2" charset="-78"/>
            </a:endParaRPr>
          </a:p>
          <a:p>
            <a:pPr marL="347663" indent="-347663" algn="just">
              <a:buFont typeface="Wingdings" pitchFamily="2" charset="2"/>
              <a:buChar char="q"/>
            </a:pPr>
            <a:r>
              <a:rPr lang="fa-IR" altLang="en-US" sz="2400" b="1" dirty="0">
                <a:solidFill>
                  <a:srgbClr val="002060"/>
                </a:solidFill>
                <a:ea typeface="Majalla UI"/>
                <a:cs typeface="B Nazanin" pitchFamily="2" charset="-78"/>
              </a:rPr>
              <a:t>مطلب مهمی که باید به آن توجّه داشته باشیم این است که امر به معروف و نهی از منکر زبانی درجات و ابعاد زیادی دارد و متناسب با عظمت معروفی که ترک شده و شدت و ضعف منکری که انجام گرفته است و همینطور متناسب با فرد عاصی و محیط دارای روش ها و شیوه های فراوان و متنوعی است که حتماً باید این درجات و روش ها هرکدام درجای خود شناخته شود و بکارگرفته شود.</a:t>
            </a:r>
          </a:p>
          <a:p>
            <a:pPr marL="347663" indent="-347663" algn="just"/>
            <a:endParaRPr lang="fa-IR" altLang="en-US" sz="1400" b="1" dirty="0">
              <a:solidFill>
                <a:srgbClr val="002060"/>
              </a:solidFill>
              <a:ea typeface="Majalla UI"/>
              <a:cs typeface="B Nazanin" pitchFamily="2" charset="-78"/>
            </a:endParaRPr>
          </a:p>
          <a:p>
            <a:pPr marL="347663" indent="-347663" algn="just">
              <a:buFont typeface="Wingdings" pitchFamily="2" charset="2"/>
              <a:buChar char="q"/>
            </a:pPr>
            <a:r>
              <a:rPr lang="fa-IR" altLang="en-US" sz="2400" b="1" dirty="0">
                <a:solidFill>
                  <a:srgbClr val="002060"/>
                </a:solidFill>
                <a:ea typeface="Majalla UI"/>
                <a:cs typeface="B Nazanin" pitchFamily="2" charset="-78"/>
              </a:rPr>
              <a:t>در امر به معروف و نهی از منکر همواره باید به حداقل ها اکتفا کرد و اگر نتیجه نداد و مؤثّر نبود سراغ مرتبد بعد رفت و از هر مرتبۀ زبانی که اثر مثبت بیشتری داشته و عوارض منفی کمتری دارد استفاده کند.</a:t>
            </a:r>
          </a:p>
          <a:p>
            <a:pPr marL="347663" indent="-347663" algn="just"/>
            <a:endParaRPr lang="fa-IR" altLang="en-US" sz="2000" b="1" dirty="0">
              <a:solidFill>
                <a:srgbClr val="002060"/>
              </a:solidFill>
              <a:ea typeface="Majalla UI"/>
              <a:cs typeface="B Nazanin" pitchFamily="2" charset="-78"/>
            </a:endParaRPr>
          </a:p>
          <a:p>
            <a:pPr marL="347663" indent="-347663" algn="just">
              <a:buFont typeface="Wingdings" pitchFamily="2" charset="2"/>
              <a:buChar char="q"/>
            </a:pPr>
            <a:r>
              <a:rPr lang="fa-IR" altLang="en-US" sz="2400" b="1" dirty="0">
                <a:solidFill>
                  <a:srgbClr val="002060"/>
                </a:solidFill>
                <a:ea typeface="Majalla UI"/>
                <a:cs typeface="B Nazanin" pitchFamily="2" charset="-78"/>
              </a:rPr>
              <a:t>باید تلاش کنیم امر به معروف و نهی از منکر زبانی اولاً به صورت فرهنگ عمومی ، فراگیر و همگانی گردد و ثانیاً آمر و اهی تحمّل و آمادگی خود را بالا ببرد و به بهانه های واهی مثل خجالت، ترس، گرفتار ضعف نفس نگردد و از اینکه ممکن است برای خدا با او برخورد نامناسبی هم بشود خسته و مأیوس نگردد. </a:t>
            </a:r>
            <a:endParaRPr lang="en-US"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3170238"/>
          </a:xfrm>
          <a:prstGeom prst="rect">
            <a:avLst/>
          </a:prstGeom>
          <a:noFill/>
          <a:ln w="9525">
            <a:noFill/>
            <a:miter lim="800000"/>
            <a:headEnd/>
            <a:tailEnd/>
          </a:ln>
        </p:spPr>
        <p:txBody>
          <a:bodyPr anchor="ctr">
            <a:spAutoFit/>
          </a:bodyPr>
          <a:lstStyle/>
          <a:p>
            <a:pPr algn="ctr"/>
            <a:r>
              <a:rPr lang="fa-IR" altLang="en-US" sz="3200" b="1" dirty="0">
                <a:solidFill>
                  <a:srgbClr val="990000"/>
                </a:solidFill>
                <a:ea typeface="Majalla UI"/>
                <a:cs typeface="B Titr" pitchFamily="2" charset="-78"/>
              </a:rPr>
              <a:t>2- نهی</a:t>
            </a:r>
            <a:endParaRPr lang="fa-IR" altLang="en-US" sz="3200" dirty="0">
              <a:solidFill>
                <a:srgbClr val="990000"/>
              </a:solidFill>
              <a:ea typeface="Majalla UI"/>
              <a:cs typeface="B Koodak" pitchFamily="2" charset="-78"/>
            </a:endParaRPr>
          </a:p>
          <a:p>
            <a:endParaRPr lang="fa-IR" altLang="en-US" sz="2400" b="1" dirty="0">
              <a:solidFill>
                <a:srgbClr val="FF0000"/>
              </a:solidFill>
              <a:ea typeface="Majalla UI"/>
              <a:cs typeface="B Koodak" pitchFamily="2" charset="-78"/>
            </a:endParaRPr>
          </a:p>
          <a:p>
            <a:endParaRPr lang="en-US" altLang="en-US" sz="2400" b="1" dirty="0">
              <a:solidFill>
                <a:srgbClr val="FF0000"/>
              </a:solidFill>
              <a:ea typeface="Majalla UI"/>
              <a:cs typeface="B Koodak" pitchFamily="2" charset="-78"/>
            </a:endParaRPr>
          </a:p>
          <a:p>
            <a:pPr algn="just"/>
            <a:r>
              <a:rPr lang="fa-IR" altLang="en-US" sz="2400" b="1" dirty="0">
                <a:solidFill>
                  <a:srgbClr val="002060"/>
                </a:solidFill>
                <a:ea typeface="Majalla UI"/>
                <a:cs typeface="B Nazanin" pitchFamily="2" charset="-78"/>
              </a:rPr>
              <a:t>نهی نقطه مقابل امر،به معنای طلب ترک و باز داشتن از چیزی یا کاری می باشد.مانند: </a:t>
            </a:r>
          </a:p>
          <a:p>
            <a:pPr algn="just"/>
            <a:r>
              <a:rPr lang="fa-IR" altLang="en-US" sz="2400" b="1" dirty="0">
                <a:solidFill>
                  <a:srgbClr val="002060"/>
                </a:solidFill>
                <a:ea typeface="Majalla UI"/>
                <a:cs typeface="B Nazanin" pitchFamily="2" charset="-78"/>
              </a:rPr>
              <a:t>إِنَّ الصَّلَاةَ تَنْهَى </a:t>
            </a:r>
            <a:r>
              <a:rPr lang="fa-IR" altLang="en-US" sz="2400" b="1" dirty="0" smtClean="0">
                <a:solidFill>
                  <a:srgbClr val="002060"/>
                </a:solidFill>
                <a:ea typeface="Majalla UI"/>
                <a:cs typeface="B Nazanin" pitchFamily="2" charset="-78"/>
              </a:rPr>
              <a:t>عَنِ الْفَحْشَاءِوَالْمُنكَرِ(عنکبوت/45</a:t>
            </a:r>
            <a:r>
              <a:rPr lang="fa-IR" altLang="en-US" sz="2400" b="1" dirty="0">
                <a:solidFill>
                  <a:srgbClr val="002060"/>
                </a:solidFill>
                <a:ea typeface="Majalla UI"/>
                <a:cs typeface="B Nazanin" pitchFamily="2" charset="-78"/>
              </a:rPr>
              <a:t>)</a:t>
            </a:r>
          </a:p>
          <a:p>
            <a:pPr algn="just"/>
            <a:r>
              <a:rPr lang="fa-IR" altLang="en-US" sz="2400" b="1" dirty="0">
                <a:solidFill>
                  <a:srgbClr val="002060"/>
                </a:solidFill>
                <a:ea typeface="Majalla UI"/>
                <a:cs typeface="B Nazanin" pitchFamily="2" charset="-78"/>
              </a:rPr>
              <a:t>يَا أَيُّهَا الَّذِينَ آمَنُوا لَا يَسْخَرْ قَوْمٌ مِّن قَوْمٍ.... وَلَا تَلْمِزُوا أَنفُسَكُمْ وَلَا تَنَابَزُوا بِالْأَلْقَابِ... (حجرات/11)</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914400"/>
            <a:ext cx="8458200" cy="5078413"/>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مرتبۀ سوم: امر و نهی یَدی (با قدرت و اجبار)</a:t>
            </a:r>
          </a:p>
          <a:p>
            <a:pPr algn="just"/>
            <a:endParaRPr lang="fa-IR" altLang="en-US" sz="2400" b="1" dirty="0">
              <a:solidFill>
                <a:srgbClr val="002060"/>
              </a:solidFill>
              <a:ea typeface="Majalla UI"/>
              <a:cs typeface="B Nazanin" pitchFamily="2" charset="-78"/>
            </a:endParaRPr>
          </a:p>
          <a:p>
            <a:pPr algn="just"/>
            <a:r>
              <a:rPr lang="fa-IR" altLang="en-US" sz="2400" b="1" dirty="0">
                <a:solidFill>
                  <a:srgbClr val="002060"/>
                </a:solidFill>
                <a:ea typeface="Majalla UI"/>
                <a:cs typeface="B Nazanin" pitchFamily="2" charset="-78"/>
              </a:rPr>
              <a:t>مقابله با منکر و احیاء معروف به ویژه آنجا که آثارش متوجّه جامعه و غیر عاصی بشود آنقدر اهمیت دارد که اگر با دو مرتبۀ قبلی به نتیجه نرسید باید با اعمال قدرت فاعلِ منکر و تارکِ معروف را وادار کرد که قانون الهی و مصلحت عامّه را رعایت کند و جلوی تظاهر او به فسق و گناه گرفته شود. ولذا در ادبیات دینی ما مرتبه و مرحله سوم امر به معروف و نهی از منکر امر و نهی عملی یا یَدی (به دست) تعبیر شده که کنایه از اِعمال قدرت و زور است. </a:t>
            </a:r>
          </a:p>
          <a:p>
            <a:pPr algn="just"/>
            <a:r>
              <a:rPr lang="fa-IR" altLang="en-US" sz="2400" b="1" dirty="0">
                <a:solidFill>
                  <a:srgbClr val="002060"/>
                </a:solidFill>
                <a:ea typeface="Majalla UI"/>
                <a:cs typeface="B Nazanin" pitchFamily="2" charset="-78"/>
              </a:rPr>
              <a:t>امام خامنه ای می فرماید: مرحله سوم امر به معروف و نهی از منکر، امر و نهی با دست (کنایه از اعمال قدرت و بکار بردن جبر و زور ) است مقصود از امر نهی عملی این است که مکلّف باید با اِعمال قدرت و بکار بردن جبر و زور طرف را از انجام منکر و ترک معروف باز دارد. </a:t>
            </a:r>
            <a:r>
              <a:rPr lang="fa-IR" altLang="en-US" sz="1600" b="1" dirty="0">
                <a:solidFill>
                  <a:srgbClr val="002060"/>
                </a:solidFill>
                <a:ea typeface="Majalla UI"/>
                <a:cs typeface="B Nazanin" pitchFamily="2" charset="-78"/>
              </a:rPr>
              <a:t>( واجب فراموش شده ص 77 به نقل از رساله آموزشی ج1 ص 336)</a:t>
            </a:r>
            <a:endParaRPr lang="fa-IR" altLang="en-US" sz="3200" b="1" dirty="0">
              <a:solidFill>
                <a:srgbClr val="92D050"/>
              </a:solidFill>
              <a:ea typeface="Majalla UI"/>
              <a:cs typeface="B Titr" pitchFamily="2" charset="-78"/>
            </a:endParaRPr>
          </a:p>
          <a:p>
            <a:pPr algn="just"/>
            <a:r>
              <a:rPr lang="fa-IR" altLang="en-US" sz="2800" b="1" dirty="0">
                <a:solidFill>
                  <a:srgbClr val="002060"/>
                </a:solidFill>
                <a:ea typeface="Majalla UI"/>
                <a:cs typeface="B Nazanin" pitchFamily="2" charset="-78"/>
              </a:rPr>
              <a:t> </a:t>
            </a:r>
          </a:p>
        </p:txBody>
      </p:sp>
    </p:spTree>
  </p:cSld>
  <p:clrMapOvr>
    <a:masterClrMapping/>
  </p:clrMapOvr>
  <p:transition spd="slow"/>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381000"/>
            <a:ext cx="8458200" cy="6124575"/>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چند مسئله در رابطه با امر و نهی یَدی (با قدرت و اجبار)</a:t>
            </a:r>
          </a:p>
          <a:p>
            <a:pPr algn="just"/>
            <a:endParaRPr lang="fa-IR" altLang="en-US" sz="2400" b="1" dirty="0">
              <a:solidFill>
                <a:srgbClr val="002060"/>
              </a:solidFill>
              <a:ea typeface="Majalla UI"/>
              <a:cs typeface="B Nazanin" pitchFamily="2" charset="-78"/>
            </a:endParaRPr>
          </a:p>
          <a:p>
            <a:pPr algn="just">
              <a:buFont typeface="Wingdings" pitchFamily="2" charset="2"/>
              <a:buChar char="q"/>
            </a:pPr>
            <a:r>
              <a:rPr lang="fa-IR" altLang="en-US" sz="2400" b="1" dirty="0">
                <a:solidFill>
                  <a:srgbClr val="002060"/>
                </a:solidFill>
                <a:ea typeface="Majalla UI"/>
                <a:cs typeface="B Nazanin" pitchFamily="2" charset="-78"/>
              </a:rPr>
              <a:t>جایی باید سراغ اِعمال قدرت برای مقابله با منکرها و ناهنجاری های افراد رفت که امر به معروف زبانی به هیچ وجه و صورتی نتیجه بخش نباشد.</a:t>
            </a:r>
          </a:p>
          <a:p>
            <a:pPr algn="just">
              <a:buFont typeface="Wingdings" pitchFamily="2" charset="2"/>
              <a:buChar char="q"/>
            </a:pPr>
            <a:r>
              <a:rPr lang="fa-IR" altLang="en-US" sz="2400" b="1" dirty="0">
                <a:solidFill>
                  <a:srgbClr val="002060"/>
                </a:solidFill>
                <a:ea typeface="Majalla UI"/>
                <a:cs typeface="B Nazanin" pitchFamily="2" charset="-78"/>
              </a:rPr>
              <a:t>امر به معروف و نهی از منکر عملی با اعمال قدرت دارای درجات فراوانی است که باید از آسان ترین آنها شروع شود و اگر جواب نداد سراغ درجۀ بعدی رفت      [ وَهِیَ اِعمالُ القُدرَۀِ مُراعِیاً بِالاَ یَسرِ فا لاَیَسَر] </a:t>
            </a:r>
          </a:p>
          <a:p>
            <a:pPr algn="just">
              <a:buFont typeface="Wingdings" pitchFamily="2" charset="2"/>
              <a:buChar char="q"/>
            </a:pPr>
            <a:r>
              <a:rPr lang="fa-IR" altLang="en-US" sz="2400" b="1" dirty="0">
                <a:solidFill>
                  <a:srgbClr val="002060"/>
                </a:solidFill>
                <a:ea typeface="Majalla UI"/>
                <a:cs typeface="B Nazanin" pitchFamily="2" charset="-78"/>
              </a:rPr>
              <a:t>در نظام ولایی و حکومت اسلامی این مرتبه امر به معروف و نهی از منکر از وظایف حکومت و نهادها و سازمان های حکومتی است و مردم باید به همان دو مرتبه قبلی اکتفا کنند.</a:t>
            </a:r>
          </a:p>
          <a:p>
            <a:pPr algn="just">
              <a:buFont typeface="Wingdings" pitchFamily="2" charset="2"/>
              <a:buChar char="q"/>
            </a:pPr>
            <a:endParaRPr lang="fa-IR" altLang="en-US" sz="2400" b="1" dirty="0">
              <a:solidFill>
                <a:srgbClr val="002060"/>
              </a:solidFill>
              <a:ea typeface="Majalla UI"/>
              <a:cs typeface="B Nazanin" pitchFamily="2" charset="-78"/>
            </a:endParaRPr>
          </a:p>
          <a:p>
            <a:pPr algn="just"/>
            <a:r>
              <a:rPr lang="fa-IR" altLang="en-US" sz="2400" b="1" dirty="0">
                <a:solidFill>
                  <a:srgbClr val="002060"/>
                </a:solidFill>
                <a:ea typeface="Majalla UI"/>
                <a:cs typeface="B Nazanin" pitchFamily="2" charset="-78"/>
              </a:rPr>
              <a:t>بنابراین در جامعه اسلامی و نظام ولایی مردم باید با قوّت و قدرت امر به معروف و نهی از منکر مرتبه اول (اظهار و انکار قلبی) و مرتبه دوم (زبانی) را انجام دهند و مسئولین نسبت به مرحله سوم (اعمال قدرت) و همچنین حمایت و زمینه سازی برای مؤمنان وظیفه شناس و آمران به معروف و ناهیان از منکر فرصت را فراهم نمایند و البته مردم نباید وارد مرحله سوم شوند.</a:t>
            </a:r>
          </a:p>
        </p:txBody>
      </p:sp>
    </p:spTree>
  </p:cSld>
  <p:clrMapOvr>
    <a:masterClrMapping/>
  </p:clrMapOvr>
  <p:transition spd="slow"/>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33400"/>
            <a:ext cx="9144000" cy="5410200"/>
          </a:xfrm>
          <a:noFill/>
          <a:ln>
            <a:noFill/>
          </a:ln>
          <a:extLst>
            <a:ext uri="{91240B29-F687-4F45-9708-019B960494DF}">
              <a14:hiddenLine xmlns:a14="http://schemas.microsoft.com/office/drawing/2010/main" xmlns="" w="9525">
                <a:solidFill>
                  <a:srgbClr val="000000"/>
                </a:solidFill>
                <a:miter lim="800000"/>
                <a:headEnd/>
                <a:tailEnd/>
              </a14:hiddenLine>
            </a:ext>
          </a:extLst>
        </p:spPr>
        <p:style>
          <a:lnRef idx="0">
            <a:scrgbClr r="0" g="0" b="0"/>
          </a:lnRef>
          <a:fillRef idx="1002">
            <a:schemeClr val="lt2"/>
          </a:fillRef>
          <a:effectRef idx="0">
            <a:scrgbClr r="0" g="0" b="0"/>
          </a:effectRef>
          <a:fontRef idx="major"/>
        </p:style>
        <p:txBody>
          <a:bodyPr>
            <a:normAutofit/>
          </a:bodyPr>
          <a:lstStyle/>
          <a:p>
            <a:pPr marL="274320" indent="-274320" algn="ctr" eaLnBrk="1" fontAlgn="auto" hangingPunct="1">
              <a:spcAft>
                <a:spcPts val="0"/>
              </a:spcAft>
              <a:buClr>
                <a:schemeClr val="accent3"/>
              </a:buClr>
              <a:buFont typeface="Wingdings 2"/>
              <a:buNone/>
              <a:defRPr/>
            </a:pPr>
            <a:endParaRPr lang="fa-IR" sz="1600" dirty="0" smtClean="0">
              <a:cs typeface="B Titr" pitchFamily="2" charset="-78"/>
            </a:endParaRPr>
          </a:p>
          <a:p>
            <a:pPr marL="274320" indent="-274320" algn="ctr" eaLnBrk="1" fontAlgn="auto" hangingPunct="1">
              <a:spcAft>
                <a:spcPts val="0"/>
              </a:spcAft>
              <a:buClr>
                <a:schemeClr val="accent3"/>
              </a:buClr>
              <a:buFont typeface="Wingdings 2"/>
              <a:buNone/>
              <a:defRPr/>
            </a:pPr>
            <a:r>
              <a:rPr lang="fa-IR" sz="6600" dirty="0" smtClean="0">
                <a:solidFill>
                  <a:srgbClr val="990000"/>
                </a:solidFill>
                <a:cs typeface="B Titr" pitchFamily="2" charset="-78"/>
              </a:rPr>
              <a:t>فصل سوم</a:t>
            </a:r>
            <a:endParaRPr lang="fa-IR" sz="7100" dirty="0" smtClean="0">
              <a:solidFill>
                <a:srgbClr val="990000"/>
              </a:solidFill>
              <a:cs typeface="B Titr" pitchFamily="2" charset="-78"/>
            </a:endParaRPr>
          </a:p>
          <a:p>
            <a:pPr marL="274320" indent="-274320" algn="ctr" eaLnBrk="1" fontAlgn="auto" hangingPunct="1">
              <a:spcAft>
                <a:spcPts val="0"/>
              </a:spcAft>
              <a:buClr>
                <a:schemeClr val="accent3"/>
              </a:buClr>
              <a:buFont typeface="Wingdings 2"/>
              <a:buNone/>
              <a:defRPr/>
            </a:pPr>
            <a:endParaRPr lang="fa-IR" sz="4400" dirty="0" smtClean="0">
              <a:cs typeface="B Titr" pitchFamily="2" charset="-78"/>
            </a:endParaRPr>
          </a:p>
          <a:p>
            <a:pPr marL="274320" indent="-274320" algn="ctr" eaLnBrk="1" fontAlgn="auto" hangingPunct="1">
              <a:spcAft>
                <a:spcPts val="0"/>
              </a:spcAft>
              <a:buClr>
                <a:schemeClr val="accent3"/>
              </a:buClr>
              <a:buFont typeface="Wingdings 2" pitchFamily="18" charset="2"/>
              <a:buNone/>
              <a:defRPr/>
            </a:pPr>
            <a:r>
              <a:rPr lang="fa-IR" sz="7200" dirty="0" smtClean="0">
                <a:solidFill>
                  <a:srgbClr val="000099"/>
                </a:solidFill>
                <a:cs typeface="B Titr" pitchFamily="2" charset="-78"/>
              </a:rPr>
              <a:t>آداب</a:t>
            </a:r>
            <a:endParaRPr lang="en-US" sz="7200" dirty="0" smtClean="0">
              <a:solidFill>
                <a:srgbClr val="000099"/>
              </a:solidFill>
              <a:cs typeface="B Titr" pitchFamily="2" charset="-78"/>
            </a:endParaRPr>
          </a:p>
          <a:p>
            <a:pPr marL="274320" indent="-274320" algn="ctr" eaLnBrk="1" fontAlgn="auto" hangingPunct="1">
              <a:spcAft>
                <a:spcPts val="0"/>
              </a:spcAft>
              <a:buClr>
                <a:schemeClr val="accent3"/>
              </a:buClr>
              <a:buFont typeface="Wingdings 2" pitchFamily="18" charset="2"/>
              <a:buNone/>
              <a:defRPr/>
            </a:pPr>
            <a:r>
              <a:rPr lang="fa-IR" sz="6000" dirty="0" smtClean="0">
                <a:solidFill>
                  <a:srgbClr val="000099"/>
                </a:solidFill>
                <a:cs typeface="B Titr" pitchFamily="2" charset="-78"/>
              </a:rPr>
              <a:t>امر به معروف و نهی از منکر </a:t>
            </a:r>
            <a:endParaRPr lang="fa-IR" sz="6000" dirty="0">
              <a:solidFill>
                <a:srgbClr val="000099"/>
              </a:solidFill>
              <a:cs typeface="B Titr" pitchFamily="2" charset="-78"/>
            </a:endParaRPr>
          </a:p>
        </p:txBody>
      </p:sp>
    </p:spTree>
  </p:cSld>
  <p:clrMapOvr>
    <a:masterClrMapping/>
  </p:clrMapOvr>
  <p:transition spd="slow"/>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457200" y="456247"/>
            <a:ext cx="7956550" cy="6063198"/>
          </a:xfrm>
          <a:prstGeom prst="rect">
            <a:avLst/>
          </a:prstGeom>
          <a:noFill/>
          <a:ln>
            <a:noFill/>
            <a:headEnd/>
            <a:tailEnd/>
          </a:ln>
        </p:spPr>
        <p:style>
          <a:lnRef idx="2">
            <a:schemeClr val="accent3">
              <a:shade val="50000"/>
            </a:schemeClr>
          </a:lnRef>
          <a:fillRef idx="1">
            <a:schemeClr val="accent3"/>
          </a:fillRef>
          <a:effectRef idx="0">
            <a:schemeClr val="accent3"/>
          </a:effectRef>
          <a:fontRef idx="minor">
            <a:schemeClr val="lt1"/>
          </a:fontRef>
        </p:style>
        <p:txBody>
          <a:bodyPr anchor="ctr">
            <a:spAutoFit/>
          </a:bodyPr>
          <a:lstStyle/>
          <a:p>
            <a:pPr algn="ctr">
              <a:defRPr/>
            </a:pPr>
            <a:r>
              <a:rPr lang="fa-IR" sz="3600" b="1" dirty="0">
                <a:solidFill>
                  <a:srgbClr val="C00000"/>
                </a:solidFill>
                <a:cs typeface="B Titr" pitchFamily="2" charset="-78"/>
              </a:rPr>
              <a:t>مباحث مطرح شده در این فصل</a:t>
            </a:r>
          </a:p>
          <a:p>
            <a:pPr>
              <a:defRPr/>
            </a:pPr>
            <a:endParaRPr lang="en-US" sz="3200" b="1" dirty="0" smtClean="0">
              <a:solidFill>
                <a:srgbClr val="002060"/>
              </a:solidFill>
              <a:cs typeface="B Nazanin" pitchFamily="2" charset="-78"/>
            </a:endParaRPr>
          </a:p>
          <a:p>
            <a:pPr>
              <a:defRPr/>
            </a:pPr>
            <a:r>
              <a:rPr lang="ar-SA" sz="3200" b="1" dirty="0" smtClean="0">
                <a:solidFill>
                  <a:srgbClr val="002060"/>
                </a:solidFill>
                <a:cs typeface="B Nazanin" pitchFamily="2" charset="-78"/>
              </a:rPr>
              <a:t>اصل </a:t>
            </a:r>
            <a:r>
              <a:rPr lang="ar-SA" sz="3200" b="1" dirty="0">
                <a:solidFill>
                  <a:srgbClr val="002060"/>
                </a:solidFill>
                <a:cs typeface="B Nazanin" pitchFamily="2" charset="-78"/>
              </a:rPr>
              <a:t>اول: پیشگامی در عمل به معروف و ترک منکر</a:t>
            </a:r>
            <a:endParaRPr lang="en-US" sz="3200" b="1" dirty="0">
              <a:solidFill>
                <a:srgbClr val="002060"/>
              </a:solidFill>
              <a:cs typeface="B Nazanin" pitchFamily="2" charset="-78"/>
            </a:endParaRPr>
          </a:p>
          <a:p>
            <a:pPr>
              <a:defRPr/>
            </a:pPr>
            <a:r>
              <a:rPr lang="ar-SA" sz="3200" b="1" dirty="0">
                <a:solidFill>
                  <a:srgbClr val="002060"/>
                </a:solidFill>
                <a:cs typeface="B Nazanin" pitchFamily="2" charset="-78"/>
              </a:rPr>
              <a:t>اصل دوم: رعایت اخلاق اسلامی در امر و نهی دیگران </a:t>
            </a:r>
            <a:endParaRPr lang="en-US" sz="3200" b="1" dirty="0">
              <a:solidFill>
                <a:srgbClr val="002060"/>
              </a:solidFill>
              <a:cs typeface="B Nazanin" pitchFamily="2" charset="-78"/>
            </a:endParaRPr>
          </a:p>
          <a:p>
            <a:pPr>
              <a:defRPr/>
            </a:pPr>
            <a:r>
              <a:rPr lang="ar-SA" sz="3200" b="1" dirty="0">
                <a:solidFill>
                  <a:srgbClr val="002060"/>
                </a:solidFill>
                <a:cs typeface="B Nazanin" pitchFamily="2" charset="-78"/>
              </a:rPr>
              <a:t>اصل سوم: رعایت اولویت ها</a:t>
            </a:r>
            <a:endParaRPr lang="en-US" sz="3200" b="1" dirty="0">
              <a:solidFill>
                <a:srgbClr val="002060"/>
              </a:solidFill>
              <a:cs typeface="B Nazanin" pitchFamily="2" charset="-78"/>
            </a:endParaRPr>
          </a:p>
          <a:p>
            <a:pPr>
              <a:defRPr/>
            </a:pPr>
            <a:r>
              <a:rPr lang="ar-SA" sz="3200" b="1" dirty="0">
                <a:solidFill>
                  <a:srgbClr val="002060"/>
                </a:solidFill>
                <a:cs typeface="B Nazanin" pitchFamily="2" charset="-78"/>
              </a:rPr>
              <a:t>اصل چهارم: محبت و موضع خیرخواهانه</a:t>
            </a:r>
            <a:endParaRPr lang="en-US" sz="3200" b="1" dirty="0">
              <a:solidFill>
                <a:srgbClr val="002060"/>
              </a:solidFill>
              <a:cs typeface="B Nazanin" pitchFamily="2" charset="-78"/>
            </a:endParaRPr>
          </a:p>
          <a:p>
            <a:pPr>
              <a:defRPr/>
            </a:pPr>
            <a:r>
              <a:rPr lang="ar-SA" sz="3200" b="1" dirty="0">
                <a:solidFill>
                  <a:srgbClr val="002060"/>
                </a:solidFill>
                <a:cs typeface="B Nazanin" pitchFamily="2" charset="-78"/>
              </a:rPr>
              <a:t>اصل پنجم: موقعیت شناسی</a:t>
            </a:r>
            <a:endParaRPr lang="en-US" sz="3200" b="1" dirty="0">
              <a:solidFill>
                <a:srgbClr val="002060"/>
              </a:solidFill>
              <a:cs typeface="B Nazanin" pitchFamily="2" charset="-78"/>
            </a:endParaRPr>
          </a:p>
          <a:p>
            <a:pPr>
              <a:defRPr/>
            </a:pPr>
            <a:r>
              <a:rPr lang="ar-SA" sz="3200" b="1" dirty="0">
                <a:solidFill>
                  <a:srgbClr val="002060"/>
                </a:solidFill>
                <a:cs typeface="B Nazanin" pitchFamily="2" charset="-78"/>
              </a:rPr>
              <a:t>اصل ششم: اصل استمرار و تکرار</a:t>
            </a:r>
            <a:endParaRPr lang="en-US" sz="3200" b="1" dirty="0">
              <a:solidFill>
                <a:srgbClr val="002060"/>
              </a:solidFill>
              <a:cs typeface="B Nazanin" pitchFamily="2" charset="-78"/>
            </a:endParaRPr>
          </a:p>
          <a:p>
            <a:pPr>
              <a:defRPr/>
            </a:pPr>
            <a:r>
              <a:rPr lang="ar-SA" sz="3200" b="1" dirty="0">
                <a:solidFill>
                  <a:srgbClr val="002060"/>
                </a:solidFill>
                <a:cs typeface="B Nazanin" pitchFamily="2" charset="-78"/>
              </a:rPr>
              <a:t>اصل هفتم: رعایت آداب سخن گفتن</a:t>
            </a:r>
            <a:endParaRPr lang="en-US" sz="3200" b="1" dirty="0">
              <a:solidFill>
                <a:srgbClr val="002060"/>
              </a:solidFill>
              <a:cs typeface="B Nazanin" pitchFamily="2" charset="-78"/>
            </a:endParaRPr>
          </a:p>
          <a:p>
            <a:pPr>
              <a:defRPr/>
            </a:pPr>
            <a:r>
              <a:rPr lang="ar-SA" sz="3200" b="1" dirty="0">
                <a:solidFill>
                  <a:srgbClr val="002060"/>
                </a:solidFill>
                <a:cs typeface="B Nazanin" pitchFamily="2" charset="-78"/>
              </a:rPr>
              <a:t>اصل هشتم: فرصت سازی و تهیه مقدمات</a:t>
            </a:r>
            <a:endParaRPr lang="en-US" sz="3200" b="1" dirty="0">
              <a:solidFill>
                <a:srgbClr val="002060"/>
              </a:solidFill>
              <a:cs typeface="B Nazanin" pitchFamily="2" charset="-78"/>
            </a:endParaRPr>
          </a:p>
          <a:p>
            <a:pPr>
              <a:defRPr/>
            </a:pPr>
            <a:r>
              <a:rPr lang="ar-SA" sz="3200" b="1" dirty="0">
                <a:solidFill>
                  <a:srgbClr val="002060"/>
                </a:solidFill>
                <a:cs typeface="B Nazanin" pitchFamily="2" charset="-78"/>
              </a:rPr>
              <a:t>اصل نهم: جلوگیری از سوءاستفاده دشمنان  </a:t>
            </a:r>
            <a:endParaRPr lang="en-US" sz="3200" b="1" dirty="0">
              <a:solidFill>
                <a:srgbClr val="002060"/>
              </a:solidFill>
              <a:cs typeface="B Nazanin" pitchFamily="2" charset="-78"/>
            </a:endParaRPr>
          </a:p>
          <a:p>
            <a:pPr>
              <a:defRPr/>
            </a:pPr>
            <a:r>
              <a:rPr lang="ar-SA" sz="3200" b="1" dirty="0">
                <a:solidFill>
                  <a:srgbClr val="002060"/>
                </a:solidFill>
                <a:cs typeface="B Nazanin" pitchFamily="2" charset="-78"/>
              </a:rPr>
              <a:t>اصل دهم: اهتمام به علت ها و ریشه ها</a:t>
            </a:r>
            <a:endParaRPr lang="en-US" sz="3200" b="1" dirty="0">
              <a:solidFill>
                <a:srgbClr val="002060"/>
              </a:solidFill>
              <a:cs typeface="B Nazanin" pitchFamily="2" charset="-78"/>
            </a:endParaRPr>
          </a:p>
        </p:txBody>
      </p:sp>
    </p:spTree>
  </p:cSld>
  <p:clrMapOvr>
    <a:masterClrMapping/>
  </p:clrMapOvr>
  <p:transition spd="slow"/>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762000" y="838200"/>
            <a:ext cx="7956550" cy="5139869"/>
          </a:xfrm>
          <a:prstGeom prst="rect">
            <a:avLst/>
          </a:prstGeom>
          <a:noFill/>
          <a:ln w="9525">
            <a:noFill/>
            <a:miter lim="800000"/>
            <a:headEnd/>
            <a:tailEnd/>
          </a:ln>
        </p:spPr>
        <p:txBody>
          <a:bodyPr anchor="ctr">
            <a:spAutoFit/>
          </a:bodyPr>
          <a:lstStyle/>
          <a:p>
            <a:pPr algn="just"/>
            <a:r>
              <a:rPr lang="fa-IR" altLang="en-US" sz="2800" b="1" dirty="0" smtClean="0">
                <a:solidFill>
                  <a:srgbClr val="C00000"/>
                </a:solidFill>
                <a:ea typeface="Majalla UI"/>
                <a:cs typeface="B Titr" pitchFamily="2" charset="-78"/>
              </a:rPr>
              <a:t>مقام معظم رهبری امام خامنه ای </a:t>
            </a:r>
            <a:r>
              <a:rPr lang="fa-IR" altLang="en-US" sz="2000" b="1" dirty="0" smtClean="0">
                <a:solidFill>
                  <a:srgbClr val="C00000"/>
                </a:solidFill>
                <a:ea typeface="Majalla UI"/>
                <a:cs typeface="B Titr" pitchFamily="2" charset="-78"/>
              </a:rPr>
              <a:t>مدظله العالی</a:t>
            </a:r>
            <a:r>
              <a:rPr lang="fa-IR" altLang="en-US" sz="2800" b="1" dirty="0" smtClean="0">
                <a:solidFill>
                  <a:srgbClr val="C00000"/>
                </a:solidFill>
                <a:ea typeface="Majalla UI"/>
                <a:cs typeface="B Titr" pitchFamily="2" charset="-78"/>
              </a:rPr>
              <a:t>:</a:t>
            </a:r>
          </a:p>
          <a:p>
            <a:pPr algn="just"/>
            <a:endParaRPr lang="fa-IR" altLang="en-US" sz="2800" b="1" dirty="0">
              <a:solidFill>
                <a:srgbClr val="000099"/>
              </a:solidFill>
              <a:ea typeface="Majalla UI"/>
              <a:cs typeface="B Nazanin" pitchFamily="2" charset="-78"/>
            </a:endParaRPr>
          </a:p>
          <a:p>
            <a:pPr algn="justLow">
              <a:lnSpc>
                <a:spcPct val="150000"/>
              </a:lnSpc>
            </a:pPr>
            <a:r>
              <a:rPr lang="fa-IR" altLang="en-US" sz="3600" b="1" dirty="0">
                <a:solidFill>
                  <a:srgbClr val="000099"/>
                </a:solidFill>
                <a:ea typeface="Majalla UI"/>
                <a:cs typeface="B Nazanin" pitchFamily="2" charset="-78"/>
              </a:rPr>
              <a:t>تذکر خوب است، امر به معروف خوب است، نصیحت خوب است اما با خیرخواهی با روش عقلایی بدون اینکه موجب تضعیف یک مجموعۀ خدمتگزارشود</a:t>
            </a:r>
            <a:r>
              <a:rPr lang="fa-IR" altLang="en-US" sz="3600" b="1" dirty="0" smtClean="0">
                <a:solidFill>
                  <a:srgbClr val="000099"/>
                </a:solidFill>
                <a:ea typeface="Majalla UI"/>
                <a:cs typeface="B Nazanin" pitchFamily="2" charset="-78"/>
              </a:rPr>
              <a:t>.</a:t>
            </a:r>
            <a:r>
              <a:rPr lang="fa-IR" altLang="en-US" sz="2800" b="1" dirty="0" smtClean="0">
                <a:solidFill>
                  <a:srgbClr val="000099"/>
                </a:solidFill>
                <a:ea typeface="Majalla UI"/>
                <a:cs typeface="B Nazanin" pitchFamily="2" charset="-78"/>
              </a:rPr>
              <a:t> 77/1/27</a:t>
            </a:r>
            <a:endParaRPr lang="fa-IR" altLang="en-US" sz="2800" b="1" dirty="0">
              <a:solidFill>
                <a:srgbClr val="000099"/>
              </a:solidFill>
              <a:ea typeface="Majalla UI"/>
              <a:cs typeface="B Nazanin" pitchFamily="2" charset="-78"/>
            </a:endParaRPr>
          </a:p>
          <a:p>
            <a:pPr algn="ctr"/>
            <a:endParaRPr lang="fa-IR" altLang="en-US" sz="2800" b="1" dirty="0">
              <a:solidFill>
                <a:srgbClr val="000099"/>
              </a:solidFill>
              <a:ea typeface="Majalla UI"/>
              <a:cs typeface="B Nazanin" pitchFamily="2" charset="-78"/>
            </a:endParaRPr>
          </a:p>
          <a:p>
            <a:pPr algn="ctr"/>
            <a:endParaRPr lang="fa-IR" altLang="en-US" sz="2800" b="1" dirty="0">
              <a:solidFill>
                <a:srgbClr val="000099"/>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457200"/>
            <a:ext cx="8458200" cy="6001643"/>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آداب امر به معروف و نهی از منکر </a:t>
            </a:r>
          </a:p>
          <a:p>
            <a:pPr>
              <a:lnSpc>
                <a:spcPct val="110000"/>
              </a:lnSpc>
            </a:pPr>
            <a:r>
              <a:rPr lang="ar-SA" altLang="en-US" sz="3200" b="1" dirty="0">
                <a:solidFill>
                  <a:srgbClr val="000099"/>
                </a:solidFill>
                <a:ea typeface="Majalla UI"/>
                <a:cs typeface="B Nazanin" pitchFamily="2" charset="-78"/>
              </a:rPr>
              <a:t>اصل اول: پیشگامی در عمل به معروف و ترک منکر</a:t>
            </a:r>
            <a:endParaRPr lang="en-US" altLang="en-US" sz="3200" b="1" dirty="0">
              <a:solidFill>
                <a:srgbClr val="000099"/>
              </a:solidFill>
              <a:ea typeface="Majalla UI"/>
              <a:cs typeface="B Nazanin" pitchFamily="2" charset="-78"/>
            </a:endParaRPr>
          </a:p>
          <a:p>
            <a:pPr>
              <a:lnSpc>
                <a:spcPct val="110000"/>
              </a:lnSpc>
            </a:pPr>
            <a:r>
              <a:rPr lang="ar-SA" altLang="en-US" sz="3200" b="1" dirty="0">
                <a:solidFill>
                  <a:srgbClr val="000099"/>
                </a:solidFill>
                <a:ea typeface="Majalla UI"/>
                <a:cs typeface="B Nazanin" pitchFamily="2" charset="-78"/>
              </a:rPr>
              <a:t>اصل دوم: رعایت اخلاق اسلامی در امر و نهی دیگران </a:t>
            </a:r>
            <a:endParaRPr lang="en-US" altLang="en-US" sz="3200" b="1" dirty="0">
              <a:solidFill>
                <a:srgbClr val="000099"/>
              </a:solidFill>
              <a:ea typeface="Majalla UI"/>
              <a:cs typeface="B Nazanin" pitchFamily="2" charset="-78"/>
            </a:endParaRPr>
          </a:p>
          <a:p>
            <a:pPr>
              <a:lnSpc>
                <a:spcPct val="110000"/>
              </a:lnSpc>
            </a:pPr>
            <a:r>
              <a:rPr lang="ar-SA" altLang="en-US" sz="3200" b="1" dirty="0">
                <a:solidFill>
                  <a:srgbClr val="000099"/>
                </a:solidFill>
                <a:ea typeface="Majalla UI"/>
                <a:cs typeface="B Nazanin" pitchFamily="2" charset="-78"/>
              </a:rPr>
              <a:t>اصل سوم: رعایت اولویت ها</a:t>
            </a:r>
            <a:endParaRPr lang="en-US" altLang="en-US" sz="3200" b="1" dirty="0">
              <a:solidFill>
                <a:srgbClr val="000099"/>
              </a:solidFill>
              <a:ea typeface="Majalla UI"/>
              <a:cs typeface="B Nazanin" pitchFamily="2" charset="-78"/>
            </a:endParaRPr>
          </a:p>
          <a:p>
            <a:pPr>
              <a:lnSpc>
                <a:spcPct val="110000"/>
              </a:lnSpc>
            </a:pPr>
            <a:r>
              <a:rPr lang="ar-SA" altLang="en-US" sz="3200" b="1" dirty="0">
                <a:solidFill>
                  <a:srgbClr val="000099"/>
                </a:solidFill>
                <a:ea typeface="Majalla UI"/>
                <a:cs typeface="B Nazanin" pitchFamily="2" charset="-78"/>
              </a:rPr>
              <a:t>اصل چهارم: محبت و موضع خیرخواهانه</a:t>
            </a:r>
            <a:endParaRPr lang="en-US" altLang="en-US" sz="3200" b="1" dirty="0">
              <a:solidFill>
                <a:srgbClr val="000099"/>
              </a:solidFill>
              <a:ea typeface="Majalla UI"/>
              <a:cs typeface="B Nazanin" pitchFamily="2" charset="-78"/>
            </a:endParaRPr>
          </a:p>
          <a:p>
            <a:pPr>
              <a:lnSpc>
                <a:spcPct val="110000"/>
              </a:lnSpc>
            </a:pPr>
            <a:r>
              <a:rPr lang="ar-SA" altLang="en-US" sz="3200" b="1" dirty="0">
                <a:solidFill>
                  <a:srgbClr val="000099"/>
                </a:solidFill>
                <a:ea typeface="Majalla UI"/>
                <a:cs typeface="B Nazanin" pitchFamily="2" charset="-78"/>
              </a:rPr>
              <a:t>اصل پنجم: موقعیت شناسی</a:t>
            </a:r>
            <a:endParaRPr lang="en-US" altLang="en-US" sz="3200" b="1" dirty="0">
              <a:solidFill>
                <a:srgbClr val="000099"/>
              </a:solidFill>
              <a:ea typeface="Majalla UI"/>
              <a:cs typeface="B Nazanin" pitchFamily="2" charset="-78"/>
            </a:endParaRPr>
          </a:p>
          <a:p>
            <a:pPr>
              <a:lnSpc>
                <a:spcPct val="110000"/>
              </a:lnSpc>
            </a:pPr>
            <a:r>
              <a:rPr lang="ar-SA" altLang="en-US" sz="3200" b="1" dirty="0">
                <a:solidFill>
                  <a:srgbClr val="000099"/>
                </a:solidFill>
                <a:ea typeface="Majalla UI"/>
                <a:cs typeface="B Nazanin" pitchFamily="2" charset="-78"/>
              </a:rPr>
              <a:t>اصل ششم: اصل استمرار و تکرار</a:t>
            </a:r>
            <a:endParaRPr lang="en-US" altLang="en-US" sz="3200" b="1" dirty="0">
              <a:solidFill>
                <a:srgbClr val="000099"/>
              </a:solidFill>
              <a:ea typeface="Majalla UI"/>
              <a:cs typeface="B Nazanin" pitchFamily="2" charset="-78"/>
            </a:endParaRPr>
          </a:p>
          <a:p>
            <a:pPr>
              <a:lnSpc>
                <a:spcPct val="110000"/>
              </a:lnSpc>
            </a:pPr>
            <a:r>
              <a:rPr lang="ar-SA" altLang="en-US" sz="3200" b="1" dirty="0">
                <a:solidFill>
                  <a:srgbClr val="000099"/>
                </a:solidFill>
                <a:ea typeface="Majalla UI"/>
                <a:cs typeface="B Nazanin" pitchFamily="2" charset="-78"/>
              </a:rPr>
              <a:t>اصل هفتم: رعایت آداب سخن گفتن</a:t>
            </a:r>
            <a:endParaRPr lang="en-US" altLang="en-US" sz="3200" b="1" dirty="0">
              <a:solidFill>
                <a:srgbClr val="000099"/>
              </a:solidFill>
              <a:ea typeface="Majalla UI"/>
              <a:cs typeface="B Nazanin" pitchFamily="2" charset="-78"/>
            </a:endParaRPr>
          </a:p>
          <a:p>
            <a:pPr>
              <a:lnSpc>
                <a:spcPct val="110000"/>
              </a:lnSpc>
            </a:pPr>
            <a:r>
              <a:rPr lang="ar-SA" altLang="en-US" sz="3200" b="1" dirty="0">
                <a:solidFill>
                  <a:srgbClr val="000099"/>
                </a:solidFill>
                <a:ea typeface="Majalla UI"/>
                <a:cs typeface="B Nazanin" pitchFamily="2" charset="-78"/>
              </a:rPr>
              <a:t>اصل هشتم: فرصت سازی و تهیه مقدمات</a:t>
            </a:r>
            <a:endParaRPr lang="en-US" altLang="en-US" sz="3200" b="1" dirty="0">
              <a:solidFill>
                <a:srgbClr val="000099"/>
              </a:solidFill>
              <a:ea typeface="Majalla UI"/>
              <a:cs typeface="B Nazanin" pitchFamily="2" charset="-78"/>
            </a:endParaRPr>
          </a:p>
          <a:p>
            <a:pPr>
              <a:lnSpc>
                <a:spcPct val="110000"/>
              </a:lnSpc>
            </a:pPr>
            <a:r>
              <a:rPr lang="ar-SA" altLang="en-US" sz="3200" b="1" dirty="0">
                <a:solidFill>
                  <a:srgbClr val="000099"/>
                </a:solidFill>
                <a:ea typeface="Majalla UI"/>
                <a:cs typeface="B Nazanin" pitchFamily="2" charset="-78"/>
              </a:rPr>
              <a:t>اصل نهم: جلوگیری از سوءاستفاده دشمنان  </a:t>
            </a:r>
            <a:endParaRPr lang="en-US" altLang="en-US" sz="3200" b="1" dirty="0">
              <a:solidFill>
                <a:srgbClr val="000099"/>
              </a:solidFill>
              <a:ea typeface="Majalla UI"/>
              <a:cs typeface="B Nazanin" pitchFamily="2" charset="-78"/>
            </a:endParaRPr>
          </a:p>
          <a:p>
            <a:pPr>
              <a:lnSpc>
                <a:spcPct val="110000"/>
              </a:lnSpc>
            </a:pPr>
            <a:r>
              <a:rPr lang="ar-SA" altLang="en-US" sz="3200" b="1" dirty="0">
                <a:solidFill>
                  <a:srgbClr val="000099"/>
                </a:solidFill>
                <a:ea typeface="Majalla UI"/>
                <a:cs typeface="B Nazanin" pitchFamily="2" charset="-78"/>
              </a:rPr>
              <a:t>اصل دهم: اهتمام به علت ها و ریشه ها</a:t>
            </a:r>
            <a:endParaRPr lang="en-US" altLang="en-US" sz="3200" b="1" dirty="0">
              <a:solidFill>
                <a:srgbClr val="000099"/>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228600" y="301625"/>
            <a:ext cx="8610600" cy="5816977"/>
          </a:xfrm>
          <a:prstGeom prst="rect">
            <a:avLst/>
          </a:prstGeom>
          <a:noFill/>
          <a:ln w="9525">
            <a:noFill/>
            <a:miter lim="800000"/>
            <a:headEnd/>
            <a:tailEnd/>
          </a:ln>
        </p:spPr>
        <p:txBody>
          <a:bodyPr anchor="ctr">
            <a:spAutoFit/>
          </a:bodyPr>
          <a:lstStyle/>
          <a:p>
            <a:pPr algn="ctr">
              <a:lnSpc>
                <a:spcPct val="150000"/>
              </a:lnSpc>
            </a:pPr>
            <a:r>
              <a:rPr lang="ar-SA" altLang="en-US" sz="3200" b="1" dirty="0">
                <a:solidFill>
                  <a:srgbClr val="C00000"/>
                </a:solidFill>
                <a:ea typeface="Majalla UI"/>
                <a:cs typeface="B Titr" pitchFamily="2" charset="-78"/>
              </a:rPr>
              <a:t>اصل اول: پیشگامی در عمل به معروف و ترک منکر</a:t>
            </a:r>
            <a:endParaRPr lang="fa-IR" altLang="en-US" sz="3200" b="1" dirty="0">
              <a:solidFill>
                <a:srgbClr val="C00000"/>
              </a:solidFill>
              <a:ea typeface="Majalla UI"/>
              <a:cs typeface="B Titr" pitchFamily="2" charset="-78"/>
            </a:endParaRPr>
          </a:p>
          <a:p>
            <a:pPr algn="just">
              <a:lnSpc>
                <a:spcPct val="150000"/>
              </a:lnSpc>
            </a:pPr>
            <a:r>
              <a:rPr lang="fa-IR" altLang="en-US" sz="2400" b="1" dirty="0">
                <a:solidFill>
                  <a:srgbClr val="002060"/>
                </a:solidFill>
                <a:ea typeface="Majalla UI"/>
                <a:cs typeface="B Nazanin" pitchFamily="2" charset="-78"/>
              </a:rPr>
              <a:t>آیات و روایات زیادی در این رابطه وجود دارد که به تعدادی از آنها اشاره می کنیم:</a:t>
            </a:r>
          </a:p>
          <a:p>
            <a:pPr marL="406400" indent="-406400" algn="just">
              <a:lnSpc>
                <a:spcPct val="150000"/>
              </a:lnSpc>
              <a:buFont typeface="Wingdings" pitchFamily="2" charset="2"/>
              <a:buChar char="q"/>
            </a:pPr>
            <a:r>
              <a:rPr lang="fa-IR" altLang="en-US" sz="2400" b="1" dirty="0">
                <a:solidFill>
                  <a:srgbClr val="002060"/>
                </a:solidFill>
                <a:ea typeface="Majalla UI"/>
                <a:cs typeface="B Nazanin" pitchFamily="2" charset="-78"/>
              </a:rPr>
              <a:t>یکی از بزرگترین انتقادات قرآن به بنی اسرائیل (بویژه علمای آنها) این است که چرا دیگران را به نیکوئی دعوت می کنید و خودتان را فراموش کرده اید؛ </a:t>
            </a:r>
            <a:r>
              <a:rPr lang="fa-IR" altLang="en-US" sz="2400" b="1" dirty="0">
                <a:solidFill>
                  <a:srgbClr val="C00000"/>
                </a:solidFill>
                <a:ea typeface="Majalla UI"/>
                <a:cs typeface="B Nazanin" pitchFamily="2" charset="-78"/>
              </a:rPr>
              <a:t>أَتَأْمُرُونَ النَّاسَ بِالْبِرِّ وَ تَنْسَوْنَ أَنْفُسَکُمْ وَ أَنْتُمْ تَتْلُونَ الْکِتابَ أَ فَلا تَعْقِلُونَ</a:t>
            </a:r>
            <a:r>
              <a:rPr lang="fa-IR" altLang="en-US" sz="2400" b="1" dirty="0">
                <a:solidFill>
                  <a:srgbClr val="002060"/>
                </a:solidFill>
                <a:ea typeface="Majalla UI"/>
                <a:cs typeface="B Nazanin" pitchFamily="2" charset="-78"/>
              </a:rPr>
              <a:t>؛ آیا مردم را به نیکی دعوت می کنید اما خودتان را فراموش می نمایید با اینکه شما کتاب آسمانی (تورات) را می خوانید آیا نمی اندیشید. </a:t>
            </a:r>
            <a:r>
              <a:rPr lang="fa-IR" altLang="en-US" b="1" dirty="0">
                <a:solidFill>
                  <a:srgbClr val="002060"/>
                </a:solidFill>
                <a:ea typeface="Majalla UI"/>
                <a:cs typeface="B Nazanin" pitchFamily="2" charset="-78"/>
              </a:rPr>
              <a:t>(بقره /44)</a:t>
            </a:r>
          </a:p>
          <a:p>
            <a:pPr marL="406400" indent="-406400" algn="just">
              <a:lnSpc>
                <a:spcPct val="150000"/>
              </a:lnSpc>
              <a:buFont typeface="Wingdings" pitchFamily="2" charset="2"/>
              <a:buChar char="q"/>
            </a:pPr>
            <a:r>
              <a:rPr lang="fa-IR" altLang="en-US" sz="2400" b="1" dirty="0">
                <a:solidFill>
                  <a:srgbClr val="002060"/>
                </a:solidFill>
                <a:ea typeface="Majalla UI"/>
                <a:cs typeface="B Nazanin" pitchFamily="2" charset="-78"/>
              </a:rPr>
              <a:t>برای مصلح و هادی بودن باید صالح بود تا دعوت و امر و نهی در دیگران اثرگذار باشد. علی علیه السلام می فرماید: مَن لَم یُصلِح نَفسه لَم یُصلِح غَیرَهُ؛ کسیکه خود را اصلاح نکرده باشد نمی تواند دیگری را اصلاح کند. </a:t>
            </a:r>
            <a:r>
              <a:rPr lang="fa-IR" altLang="en-US" b="1" dirty="0">
                <a:solidFill>
                  <a:srgbClr val="002060"/>
                </a:solidFill>
                <a:ea typeface="Majalla UI"/>
                <a:cs typeface="B Nazanin" pitchFamily="2" charset="-78"/>
              </a:rPr>
              <a:t>(غررالحکم ح8990)</a:t>
            </a:r>
            <a:endParaRPr lang="fa-IR"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838200"/>
            <a:ext cx="8458200" cy="5547673"/>
          </a:xfrm>
          <a:prstGeom prst="rect">
            <a:avLst/>
          </a:prstGeom>
          <a:noFill/>
          <a:ln w="9525">
            <a:noFill/>
            <a:miter lim="800000"/>
            <a:headEnd/>
            <a:tailEnd/>
          </a:ln>
        </p:spPr>
        <p:txBody>
          <a:bodyPr anchor="ctr">
            <a:spAutoFit/>
          </a:bodyPr>
          <a:lstStyle/>
          <a:p>
            <a:pPr algn="ctr"/>
            <a:r>
              <a:rPr lang="ar-SA" altLang="en-US" sz="3200" b="1" dirty="0">
                <a:solidFill>
                  <a:srgbClr val="C00000"/>
                </a:solidFill>
                <a:ea typeface="Majalla UI"/>
                <a:cs typeface="B Titr" pitchFamily="2" charset="-78"/>
              </a:rPr>
              <a:t>اصل دوم: رعایت اخلاق اسلامی در امر و نهی دیگران</a:t>
            </a:r>
            <a:endParaRPr lang="fa-IR" altLang="en-US" sz="3200" b="1" dirty="0">
              <a:solidFill>
                <a:srgbClr val="C00000"/>
              </a:solidFill>
              <a:ea typeface="Majalla UI"/>
              <a:cs typeface="B Titr" pitchFamily="2" charset="-78"/>
            </a:endParaRPr>
          </a:p>
          <a:p>
            <a:pPr algn="ctr"/>
            <a:r>
              <a:rPr lang="ar-SA" altLang="en-US" sz="3200" b="1" dirty="0">
                <a:solidFill>
                  <a:srgbClr val="92D050"/>
                </a:solidFill>
                <a:ea typeface="Majalla UI"/>
                <a:cs typeface="B Titr" pitchFamily="2" charset="-78"/>
              </a:rPr>
              <a:t> </a:t>
            </a:r>
            <a:endParaRPr lang="en-US" altLang="en-US" sz="3200" b="1" dirty="0">
              <a:solidFill>
                <a:srgbClr val="92D050"/>
              </a:solidFill>
              <a:ea typeface="Majalla UI"/>
              <a:cs typeface="B Titr" pitchFamily="2" charset="-78"/>
            </a:endParaRPr>
          </a:p>
          <a:p>
            <a:pPr algn="justLow">
              <a:lnSpc>
                <a:spcPct val="150000"/>
              </a:lnSpc>
            </a:pPr>
            <a:r>
              <a:rPr lang="ar-SA" altLang="en-US" sz="2800" b="1" dirty="0">
                <a:solidFill>
                  <a:srgbClr val="000099"/>
                </a:solidFill>
                <a:ea typeface="Majalla UI"/>
                <a:cs typeface="B Nazanin" pitchFamily="2" charset="-78"/>
              </a:rPr>
              <a:t>امر به معروف و نهی از منکر درمان بیماری ها و برای تأمین سلامت و صلاح جامعه و افراد است و این در صورتی است که ضوابط و دستورات اخلاقی کاملاً رعایت شود. برخی از این ضوابط عبارتند از:</a:t>
            </a:r>
          </a:p>
          <a:p>
            <a:pPr algn="justLow">
              <a:lnSpc>
                <a:spcPct val="150000"/>
              </a:lnSpc>
            </a:pPr>
            <a:r>
              <a:rPr lang="ar-SA" altLang="en-US" sz="2800" b="1" dirty="0">
                <a:solidFill>
                  <a:srgbClr val="000099"/>
                </a:solidFill>
                <a:ea typeface="Majalla UI"/>
                <a:cs typeface="B Nazanin" pitchFamily="2" charset="-78"/>
              </a:rPr>
              <a:t>1-2 قلمرو امر به معروف و نهی از منکر امور آشکار و علنی است.</a:t>
            </a:r>
          </a:p>
          <a:p>
            <a:pPr algn="justLow">
              <a:lnSpc>
                <a:spcPct val="150000"/>
              </a:lnSpc>
            </a:pPr>
            <a:r>
              <a:rPr lang="ar-SA" altLang="en-US" sz="2800" b="1" dirty="0">
                <a:solidFill>
                  <a:srgbClr val="000099"/>
                </a:solidFill>
                <a:ea typeface="Majalla UI"/>
                <a:cs typeface="B Nazanin" pitchFamily="2" charset="-78"/>
              </a:rPr>
              <a:t>2-2 رعایت حرمت وشخصیت انسانی</a:t>
            </a:r>
          </a:p>
          <a:p>
            <a:pPr algn="justLow">
              <a:lnSpc>
                <a:spcPct val="150000"/>
              </a:lnSpc>
            </a:pPr>
            <a:r>
              <a:rPr lang="ar-SA" altLang="en-US" sz="2800" b="1" dirty="0">
                <a:solidFill>
                  <a:srgbClr val="000099"/>
                </a:solidFill>
                <a:ea typeface="Majalla UI"/>
                <a:cs typeface="B Nazanin" pitchFamily="2" charset="-78"/>
              </a:rPr>
              <a:t>3-2 اعتدال در امر و نهی</a:t>
            </a:r>
          </a:p>
          <a:p>
            <a:pPr algn="justLow">
              <a:lnSpc>
                <a:spcPct val="150000"/>
              </a:lnSpc>
            </a:pPr>
            <a:r>
              <a:rPr lang="ar-SA" altLang="en-US" sz="2800" b="1" dirty="0">
                <a:solidFill>
                  <a:srgbClr val="000099"/>
                </a:solidFill>
                <a:ea typeface="Majalla UI"/>
                <a:cs typeface="B Nazanin" pitchFamily="2" charset="-78"/>
              </a:rPr>
              <a:t>4-2 تقدم دادن جذب بر دفع و مدارا بر طرد؛ </a:t>
            </a:r>
          </a:p>
        </p:txBody>
      </p:sp>
    </p:spTree>
  </p:cSld>
  <p:clrMapOvr>
    <a:masterClrMapping/>
  </p:clrMapOvr>
  <p:transition spd="slow"/>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457200"/>
            <a:ext cx="8458200" cy="5416868"/>
          </a:xfrm>
          <a:prstGeom prst="rect">
            <a:avLst/>
          </a:prstGeom>
          <a:noFill/>
          <a:ln w="9525">
            <a:noFill/>
            <a:miter lim="800000"/>
            <a:headEnd/>
            <a:tailEnd/>
          </a:ln>
        </p:spPr>
        <p:txBody>
          <a:bodyPr anchor="ctr">
            <a:spAutoFit/>
          </a:bodyPr>
          <a:lstStyle/>
          <a:p>
            <a:pPr algn="ctr"/>
            <a:r>
              <a:rPr lang="fa-IR" altLang="en-US" sz="3600" b="1" dirty="0">
                <a:solidFill>
                  <a:srgbClr val="C00000"/>
                </a:solidFill>
                <a:ea typeface="Majalla UI"/>
                <a:cs typeface="B Titr" pitchFamily="2" charset="-78"/>
              </a:rPr>
              <a:t>اصل سوم: رعایت اولویت ها</a:t>
            </a:r>
          </a:p>
          <a:p>
            <a:pPr algn="ctr"/>
            <a:endParaRPr lang="fa-IR" altLang="en-US" sz="1200" b="1" dirty="0">
              <a:solidFill>
                <a:srgbClr val="000099"/>
              </a:solidFill>
              <a:ea typeface="Majalla UI"/>
              <a:cs typeface="B Titr" pitchFamily="2" charset="-78"/>
            </a:endParaRPr>
          </a:p>
          <a:p>
            <a:pPr indent="566738" algn="just">
              <a:lnSpc>
                <a:spcPct val="150000"/>
              </a:lnSpc>
            </a:pPr>
            <a:r>
              <a:rPr lang="ar-SA" altLang="en-US" sz="2800" b="1" dirty="0">
                <a:solidFill>
                  <a:srgbClr val="000099"/>
                </a:solidFill>
                <a:ea typeface="Majalla UI"/>
                <a:cs typeface="B Nazanin" pitchFamily="2" charset="-78"/>
              </a:rPr>
              <a:t>همه گناهان زشت و منکر هستند و همه واجبات معروف و مطلوب می باشند لکن اهمیت همه آنها در یک سطح نیست و در امر به معروف و نهی از منکر توجه به میزان زشتی هر منکر و مصلحت هر معروف و از این مهمتر اهتمام و اولویت دادن و معروف های بزرگتر و منکرهای خطرناکتر یکی از اصول موفقیت است</a:t>
            </a:r>
            <a:r>
              <a:rPr lang="fa-IR" altLang="en-US" sz="2800" b="1" dirty="0">
                <a:solidFill>
                  <a:srgbClr val="000099"/>
                </a:solidFill>
                <a:ea typeface="Majalla UI"/>
                <a:cs typeface="B Nazanin" pitchFamily="2" charset="-78"/>
              </a:rPr>
              <a:t>.</a:t>
            </a:r>
          </a:p>
          <a:p>
            <a:pPr indent="566738" algn="just">
              <a:lnSpc>
                <a:spcPct val="150000"/>
              </a:lnSpc>
            </a:pPr>
            <a:r>
              <a:rPr lang="ar-SA" altLang="en-US" sz="2800" b="1" dirty="0" smtClean="0">
                <a:solidFill>
                  <a:srgbClr val="000099"/>
                </a:solidFill>
                <a:ea typeface="Majalla UI"/>
                <a:cs typeface="B Nazanin" pitchFamily="2" charset="-78"/>
              </a:rPr>
              <a:t>یکی </a:t>
            </a:r>
            <a:r>
              <a:rPr lang="ar-SA" altLang="en-US" sz="2800" b="1" dirty="0">
                <a:solidFill>
                  <a:srgbClr val="000099"/>
                </a:solidFill>
                <a:ea typeface="Majalla UI"/>
                <a:cs typeface="B Nazanin" pitchFamily="2" charset="-78"/>
              </a:rPr>
              <a:t>از بهترین راه ها</a:t>
            </a:r>
            <a:r>
              <a:rPr lang="fa-IR" altLang="en-US" sz="2800" b="1" dirty="0">
                <a:solidFill>
                  <a:srgbClr val="000099"/>
                </a:solidFill>
                <a:ea typeface="Majalla UI"/>
                <a:cs typeface="B Nazanin" pitchFamily="2" charset="-78"/>
              </a:rPr>
              <a:t> </a:t>
            </a:r>
            <a:r>
              <a:rPr lang="ar-SA" altLang="en-US" sz="2800" b="1" dirty="0">
                <a:solidFill>
                  <a:srgbClr val="000099"/>
                </a:solidFill>
                <a:ea typeface="Majalla UI"/>
                <a:cs typeface="B Nazanin" pitchFamily="2" charset="-78"/>
              </a:rPr>
              <a:t>برای درک اولویت ها در سطح بندی معروف ها و منکرها، مواضع و رهنمودهای رهبری جامعه اسلامی است. </a:t>
            </a:r>
          </a:p>
        </p:txBody>
      </p:sp>
    </p:spTree>
  </p:cSld>
  <p:clrMapOvr>
    <a:masterClrMapping/>
  </p:clrMapOvr>
  <p:transition spd="slow"/>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457200"/>
            <a:ext cx="8458200" cy="6149376"/>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اصل چهارم: محبت و موضع خیرخواهانه</a:t>
            </a:r>
          </a:p>
          <a:p>
            <a:pPr algn="ctr"/>
            <a:endParaRPr lang="fa-IR" altLang="en-US" sz="1050" b="1" dirty="0">
              <a:solidFill>
                <a:srgbClr val="92D050"/>
              </a:solidFill>
              <a:ea typeface="Majalla UI"/>
              <a:cs typeface="B Titr" pitchFamily="2" charset="-78"/>
            </a:endParaRPr>
          </a:p>
          <a:p>
            <a:pPr indent="465138" algn="justLow">
              <a:lnSpc>
                <a:spcPct val="120000"/>
              </a:lnSpc>
            </a:pPr>
            <a:r>
              <a:rPr lang="ar-SA" altLang="en-US" sz="3600" b="1" dirty="0">
                <a:solidFill>
                  <a:srgbClr val="000099"/>
                </a:solidFill>
                <a:ea typeface="Majalla UI"/>
                <a:cs typeface="B Nazanin" pitchFamily="2" charset="-78"/>
              </a:rPr>
              <a:t> اساس و مبنای امر به معروف و نهی از منکر محبّت، خیرخواهی و دلسوزی نسبت به مؤمنین و سعادت و سلامت آنها و احساس نگرانی و دغدغه نسبت به ابتلاء آنها به بیماری های روحی است. </a:t>
            </a:r>
          </a:p>
          <a:p>
            <a:pPr indent="465138" algn="justLow">
              <a:lnSpc>
                <a:spcPct val="120000"/>
              </a:lnSpc>
            </a:pPr>
            <a:r>
              <a:rPr lang="ar-SA" altLang="en-US" sz="3600" b="1" dirty="0">
                <a:solidFill>
                  <a:srgbClr val="000099"/>
                </a:solidFill>
                <a:ea typeface="Majalla UI"/>
                <a:cs typeface="B Nazanin" pitchFamily="2" charset="-78"/>
              </a:rPr>
              <a:t>رمز موفقیت همه انبیاء بویژه خاتم و افضل آنها و ائمه اطهار علیهم السلام در جذب و هدایت های </a:t>
            </a:r>
            <a:r>
              <a:rPr lang="ar-SA" altLang="en-US" sz="3600" b="1" dirty="0" smtClean="0">
                <a:solidFill>
                  <a:srgbClr val="000099"/>
                </a:solidFill>
                <a:ea typeface="Majalla UI"/>
                <a:cs typeface="B Nazanin" pitchFamily="2" charset="-78"/>
              </a:rPr>
              <a:t>انسان</a:t>
            </a:r>
            <a:r>
              <a:rPr lang="fa-IR" altLang="en-US" sz="3600" b="1" dirty="0" smtClean="0">
                <a:solidFill>
                  <a:srgbClr val="000099"/>
                </a:solidFill>
                <a:ea typeface="Majalla UI"/>
                <a:cs typeface="B Nazanin" pitchFamily="2" charset="-78"/>
              </a:rPr>
              <a:t>‏</a:t>
            </a:r>
            <a:r>
              <a:rPr lang="ar-SA" altLang="en-US" sz="3600" b="1" dirty="0" smtClean="0">
                <a:solidFill>
                  <a:srgbClr val="000099"/>
                </a:solidFill>
                <a:ea typeface="Majalla UI"/>
                <a:cs typeface="B Nazanin" pitchFamily="2" charset="-78"/>
              </a:rPr>
              <a:t>های </a:t>
            </a:r>
            <a:r>
              <a:rPr lang="ar-SA" altLang="en-US" sz="3600" b="1" dirty="0">
                <a:solidFill>
                  <a:srgbClr val="000099"/>
                </a:solidFill>
                <a:ea typeface="Majalla UI"/>
                <a:cs typeface="B Nazanin" pitchFamily="2" charset="-78"/>
              </a:rPr>
              <a:t>غیر معاند همین موضع خیرخواهانه و محبت آنها به مردم است.</a:t>
            </a: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762000"/>
            <a:ext cx="8458200" cy="2862263"/>
          </a:xfrm>
          <a:prstGeom prst="rect">
            <a:avLst/>
          </a:prstGeom>
          <a:noFill/>
          <a:ln w="9525">
            <a:noFill/>
            <a:miter lim="800000"/>
            <a:headEnd/>
            <a:tailEnd/>
          </a:ln>
        </p:spPr>
        <p:txBody>
          <a:bodyPr anchor="ctr">
            <a:spAutoFit/>
          </a:bodyPr>
          <a:lstStyle/>
          <a:p>
            <a:pPr algn="ctr"/>
            <a:r>
              <a:rPr lang="fa-IR" altLang="en-US" sz="3200" b="1" dirty="0">
                <a:solidFill>
                  <a:srgbClr val="990000"/>
                </a:solidFill>
                <a:ea typeface="Majalla UI"/>
                <a:cs typeface="B Titr" pitchFamily="2" charset="-78"/>
              </a:rPr>
              <a:t>3- معروف</a:t>
            </a:r>
            <a:endParaRPr lang="fa-IR" altLang="en-US" sz="3200" dirty="0">
              <a:solidFill>
                <a:srgbClr val="990000"/>
              </a:solidFill>
              <a:ea typeface="Majalla UI"/>
              <a:cs typeface="B Koodak" pitchFamily="2" charset="-78"/>
            </a:endParaRPr>
          </a:p>
          <a:p>
            <a:r>
              <a:rPr lang="fa-IR" altLang="en-US" sz="2800" b="1" dirty="0">
                <a:solidFill>
                  <a:srgbClr val="FF0000"/>
                </a:solidFill>
                <a:ea typeface="Majalla UI"/>
                <a:cs typeface="B Koodak" pitchFamily="2" charset="-78"/>
              </a:rPr>
              <a:t> </a:t>
            </a:r>
          </a:p>
          <a:p>
            <a:endParaRPr lang="en-US" altLang="en-US" sz="2400" b="1" dirty="0">
              <a:solidFill>
                <a:srgbClr val="FF0000"/>
              </a:solidFill>
              <a:ea typeface="Majalla UI"/>
              <a:cs typeface="B Koodak" pitchFamily="2" charset="-78"/>
            </a:endParaRPr>
          </a:p>
          <a:p>
            <a:pPr algn="just"/>
            <a:r>
              <a:rPr lang="fa-IR" altLang="en-US" sz="2400" b="1" dirty="0">
                <a:solidFill>
                  <a:srgbClr val="002060"/>
                </a:solidFill>
                <a:ea typeface="Majalla UI"/>
                <a:cs typeface="B Nazanin" pitchFamily="2" charset="-78"/>
              </a:rPr>
              <a:t>معروف به معنایِ لغویِ شناخته شده و در اصطلاح یعنی هر چیزی که شرع یا عقل یا عرف متشرعه آن را پسندیده و ممدوح و نیکو بداند پس همه مواردی که در این منابع به عنوان حق، خیر، ممدوح، عمل صالح و... معرفی شده اند مصداق معروف هستند.</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457200"/>
            <a:ext cx="8458200" cy="5730800"/>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اصل پنجم: موقعیت شناسی</a:t>
            </a:r>
          </a:p>
          <a:p>
            <a:pPr algn="ctr"/>
            <a:endParaRPr lang="fa-IR" altLang="en-US" sz="3200" b="1" dirty="0">
              <a:solidFill>
                <a:srgbClr val="92D050"/>
              </a:solidFill>
              <a:ea typeface="Majalla UI"/>
              <a:cs typeface="B Titr" pitchFamily="2" charset="-78"/>
            </a:endParaRPr>
          </a:p>
          <a:p>
            <a:pPr indent="508000" algn="just">
              <a:lnSpc>
                <a:spcPct val="120000"/>
              </a:lnSpc>
            </a:pPr>
            <a:r>
              <a:rPr lang="ar-SA" altLang="en-US" sz="2800" b="1" dirty="0">
                <a:solidFill>
                  <a:srgbClr val="000099"/>
                </a:solidFill>
                <a:ea typeface="Majalla UI"/>
                <a:cs typeface="B Nazanin" pitchFamily="2" charset="-78"/>
              </a:rPr>
              <a:t>امر به معروف و نهی از منکر بدون درک جامع از واقعیت های خارجی و تحلیل منطقی آنها و بدون ملاحظۀ موقعیت فاعلِ منکر یا تارکِ معروف، مانند نسخه دادن بدون معاینه و تشخیص عامل بیماری است که نه تنها اثر مطلوب را ندارد بلکه چه بسا نتیجه عکس بدهد و مخاطب را در عصیان و نافرمانی جسورتر و متجری سازد.</a:t>
            </a:r>
          </a:p>
          <a:p>
            <a:pPr indent="508000" algn="just">
              <a:lnSpc>
                <a:spcPct val="120000"/>
              </a:lnSpc>
            </a:pPr>
            <a:r>
              <a:rPr lang="ar-SA" altLang="en-US" sz="2800" b="1" dirty="0">
                <a:solidFill>
                  <a:srgbClr val="000099"/>
                </a:solidFill>
                <a:ea typeface="Majalla UI"/>
                <a:cs typeface="B Nazanin" pitchFamily="2" charset="-78"/>
              </a:rPr>
              <a:t>انتخاب شیوه ها و روش های فراوان و متنوعی که برای امر به معروف و نهی از منکر وجود دارد و اینکه نمی شود برای همه موارد یک شیوه را تجویز کرد متوقف و مبتنی است بر همین اصل موقعیت شناسی و درک صحیح و اقتضاءات موجود</a:t>
            </a:r>
            <a:r>
              <a:rPr lang="fa-IR" altLang="en-US" sz="2800" b="1" dirty="0">
                <a:solidFill>
                  <a:srgbClr val="000099"/>
                </a:solidFill>
                <a:ea typeface="Majalla UI"/>
                <a:cs typeface="B Nazanin" pitchFamily="2" charset="-78"/>
              </a:rPr>
              <a:t>.</a:t>
            </a:r>
            <a:endParaRPr lang="ar-SA" altLang="en-US" sz="2800" b="1" dirty="0">
              <a:solidFill>
                <a:srgbClr val="000099"/>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457200"/>
            <a:ext cx="8458200" cy="6194003"/>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اصل ششم: اصل استمرار و تکرار</a:t>
            </a:r>
          </a:p>
          <a:p>
            <a:pPr algn="ctr"/>
            <a:endParaRPr lang="fa-IR" altLang="en-US" sz="3200" b="1" dirty="0">
              <a:solidFill>
                <a:srgbClr val="92D050"/>
              </a:solidFill>
              <a:ea typeface="Majalla UI"/>
              <a:cs typeface="B Titr" pitchFamily="2" charset="-78"/>
            </a:endParaRPr>
          </a:p>
          <a:p>
            <a:pPr algn="just">
              <a:lnSpc>
                <a:spcPct val="150000"/>
              </a:lnSpc>
            </a:pPr>
            <a:r>
              <a:rPr lang="ar-SA" altLang="en-US" sz="2800" b="1" dirty="0">
                <a:solidFill>
                  <a:srgbClr val="000099"/>
                </a:solidFill>
                <a:ea typeface="Majalla UI"/>
                <a:cs typeface="B Nazanin" pitchFamily="2" charset="-78"/>
              </a:rPr>
              <a:t>اسلام به ما آموخته که در صراط مستقیم حضور یافتن مهم است اما مهمتر از آن استقامت و استمرار حرکت در صراط مستقیم است و در رابطه با امر به معروف و نهی از منکر که یک امر تربیتی و اثرگذاری است استقامت عبارت است از در موضع آمر و ناهی بودن و استمرار و تکرار تا جایی که به نتیجه برسد. استمرار و دوام امر به معروف و نهی از منکر مخصوصاً اگر با مشارکت دیگران و تکرار آن توسط افراد متعدد باشد قطعاً کارساز خواهد بود و لذا باید امر به معروف و نهی از منکر را فرهنگ عمومی کرد.</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457200"/>
            <a:ext cx="8458200" cy="6009337"/>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اصل هفتم: رعایت آداب سخن گفتن</a:t>
            </a:r>
          </a:p>
          <a:p>
            <a:pPr algn="just">
              <a:lnSpc>
                <a:spcPct val="150000"/>
              </a:lnSpc>
            </a:pPr>
            <a:endParaRPr lang="fa-IR" altLang="en-US" sz="1050" b="1" dirty="0">
              <a:solidFill>
                <a:srgbClr val="002060"/>
              </a:solidFill>
              <a:ea typeface="Majalla UI"/>
              <a:cs typeface="B Nazanin" pitchFamily="2" charset="-78"/>
            </a:endParaRPr>
          </a:p>
          <a:p>
            <a:pPr indent="739775" algn="justLow">
              <a:lnSpc>
                <a:spcPct val="150000"/>
              </a:lnSpc>
            </a:pPr>
            <a:r>
              <a:rPr lang="ar-SA" altLang="en-US" sz="2800" b="1" dirty="0">
                <a:solidFill>
                  <a:srgbClr val="000099"/>
                </a:solidFill>
                <a:ea typeface="Majalla UI"/>
                <a:cs typeface="B Nazanin" pitchFamily="2" charset="-78"/>
              </a:rPr>
              <a:t>در امر به معروف و نهی از منکر زبانی که بیشترین کاربرد را برای عموم مردم دارد لازم است آداب سخن گفتن و آنچه را در ارتباط کلامی به ما سفارش شده رعایت کنیم تا اثربخشی آن بیشتر باشد هم در انتخاب کلمات و الفاظ باید دقت کرد که تأثیرگذار و بدون عوارض باشد و هم در چگونگی القاء و ادای آنها باید رعایت اصولِ خِطابه و تبلیغ را نمود. چناچه برخی از آداب سخن گفتن که بویژه در تبلیغ و هدایت و امر و نهی دیگران باید رعایت شود و در منابع دینی ما مثل قرآن و روایات به آنها سفارش شده است.</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457200"/>
            <a:ext cx="8458200" cy="6009337"/>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اصل هشتم: فرصت سازی و تهیه مقدمات</a:t>
            </a:r>
          </a:p>
          <a:p>
            <a:pPr algn="just">
              <a:lnSpc>
                <a:spcPct val="150000"/>
              </a:lnSpc>
            </a:pPr>
            <a:endParaRPr lang="fa-IR" altLang="en-US" sz="1050" b="1" dirty="0">
              <a:solidFill>
                <a:srgbClr val="002060"/>
              </a:solidFill>
              <a:ea typeface="Majalla UI"/>
              <a:cs typeface="B Nazanin" pitchFamily="2" charset="-78"/>
            </a:endParaRPr>
          </a:p>
          <a:p>
            <a:pPr indent="623888" algn="just">
              <a:lnSpc>
                <a:spcPct val="150000"/>
              </a:lnSpc>
            </a:pPr>
            <a:r>
              <a:rPr lang="ar-SA" altLang="en-US" sz="2800" b="1" dirty="0">
                <a:solidFill>
                  <a:srgbClr val="000099"/>
                </a:solidFill>
                <a:ea typeface="Majalla UI"/>
                <a:cs typeface="B Nazanin" pitchFamily="2" charset="-78"/>
              </a:rPr>
              <a:t>امر به معروف و نهی از منکر کردن به ویژه نسبت به انحرافات و گناهانی که شیوع پیدا کرده بدون فراهم کردن مقدمات و استفاده از تمام ظرفیت ها و فرصت ها امکان ندارد و باید همه زمینه های تأثیرگذاری امر به معروف و نهی از منکر و پذیرش آن در مخاطب را فراهم کرد. چناچه در امر به معروف و نهی از منکر تأثیر شرط است اما یافتن راه</a:t>
            </a:r>
            <a:r>
              <a:rPr lang="fa-IR" altLang="en-US" sz="2800" b="1" dirty="0">
                <a:solidFill>
                  <a:srgbClr val="000099"/>
                </a:solidFill>
                <a:ea typeface="Majalla UI"/>
                <a:cs typeface="B Nazanin" pitchFamily="2" charset="-78"/>
              </a:rPr>
              <a:t> </a:t>
            </a:r>
            <a:r>
              <a:rPr lang="ar-SA" altLang="en-US" sz="2800" b="1" dirty="0">
                <a:solidFill>
                  <a:srgbClr val="000099"/>
                </a:solidFill>
                <a:ea typeface="Majalla UI"/>
                <a:cs typeface="B Nazanin" pitchFamily="2" charset="-78"/>
              </a:rPr>
              <a:t>های تأثیرگذاری و فراهم نمودن زمینه و مقدمات تأثیرگذاری به لحاظ شرایط عاطفی، اجتماعی، اقتصادی و فرهنگی بر عهدۀ آمرین به معروف و ناهین از منکر است.</a:t>
            </a:r>
            <a:endParaRPr lang="en-US" altLang="en-US" sz="2800" b="1" dirty="0">
              <a:solidFill>
                <a:srgbClr val="000099"/>
              </a:solidFill>
              <a:ea typeface="Majalla UI"/>
              <a:cs typeface="B Nazanin" pitchFamily="2" charset="-78"/>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1"/>
                                          </p:val>
                                        </p:tav>
                                        <p:tav tm="100000">
                                          <p:val>
                                            <p:strVal val="#ppt_x"/>
                                          </p:val>
                                        </p:tav>
                                      </p:tavLst>
                                    </p:anim>
                                    <p:anim calcmode="lin" valueType="num">
                                      <p:cBhvr>
                                        <p:cTn id="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457200"/>
            <a:ext cx="8458200" cy="6551794"/>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اصل نهم: جلوگیری از سوءاستفاده دشمنان  </a:t>
            </a:r>
          </a:p>
          <a:p>
            <a:pPr algn="just">
              <a:lnSpc>
                <a:spcPct val="150000"/>
              </a:lnSpc>
            </a:pPr>
            <a:endParaRPr lang="fa-IR" altLang="en-US" sz="1050" b="1" dirty="0">
              <a:solidFill>
                <a:srgbClr val="002060"/>
              </a:solidFill>
              <a:ea typeface="Majalla UI"/>
              <a:cs typeface="B Nazanin" pitchFamily="2" charset="-78"/>
            </a:endParaRPr>
          </a:p>
          <a:p>
            <a:pPr indent="623888" algn="just">
              <a:lnSpc>
                <a:spcPct val="150000"/>
              </a:lnSpc>
            </a:pPr>
            <a:r>
              <a:rPr lang="ar-SA" altLang="en-US" sz="2800" b="1" dirty="0">
                <a:solidFill>
                  <a:srgbClr val="000099"/>
                </a:solidFill>
                <a:ea typeface="Majalla UI"/>
                <a:cs typeface="B Nazanin" pitchFamily="2" charset="-78"/>
              </a:rPr>
              <a:t>نباید فراموش کرد که دشمنان از احیاء و اقامه این دو فریضه که ارزش ها و حرّیت و روحیه جهادی و انقلابی را تضمین می کند سخت احساس خطر می کنند و اگر نتوانند آن را از بین ببرند تلاش می کنند با تحریف آن، روحیه مسئولیت همگانی و ساکت نبودن در برابر مفاسد و انحرافات را تفسیر غلط نموده آن را مخدوش نمودن کرامت انسانی و محدود کنندآزادی و تعرض به حقوق اجتماعی معرفی کنند و در این برنامه بارها دیده شده که از اقدامات نسنجیده و غلط برخی نیروهای انقلابی بیشترین سوء استفاده و  بهره برداری را کرده اند.</a:t>
            </a:r>
          </a:p>
          <a:p>
            <a:pPr>
              <a:lnSpc>
                <a:spcPct val="150000"/>
              </a:lnSpc>
            </a:pPr>
            <a:r>
              <a:rPr lang="fa-IR" altLang="en-US" sz="2400" b="1" dirty="0">
                <a:solidFill>
                  <a:srgbClr val="002060"/>
                </a:solidFill>
                <a:ea typeface="Majalla UI"/>
                <a:cs typeface="B Nazanin" pitchFamily="2" charset="-78"/>
              </a:rPr>
              <a:t> </a:t>
            </a:r>
            <a:endParaRPr lang="en-US" altLang="en-US" sz="2400" b="1" dirty="0">
              <a:solidFill>
                <a:srgbClr val="002060"/>
              </a:solidFill>
              <a:ea typeface="Majalla UI"/>
              <a:cs typeface="B Nazanin" pitchFamily="2" charset="-78"/>
            </a:endParaRPr>
          </a:p>
        </p:txBody>
      </p:sp>
    </p:spTree>
  </p:cSld>
  <p:clrMapOvr>
    <a:masterClrMapping/>
  </p:clrMapOvr>
  <p:transition spd="slow"/>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81000" y="762000"/>
            <a:ext cx="8458200" cy="5016758"/>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اصل دهم: اهتمام به علت ها و ریشه ها</a:t>
            </a:r>
          </a:p>
          <a:p>
            <a:pPr algn="just">
              <a:lnSpc>
                <a:spcPct val="150000"/>
              </a:lnSpc>
            </a:pPr>
            <a:endParaRPr lang="fa-IR" altLang="en-US" sz="3200" b="1" dirty="0">
              <a:solidFill>
                <a:srgbClr val="000099"/>
              </a:solidFill>
              <a:ea typeface="Majalla UI"/>
              <a:cs typeface="B Nazanin" pitchFamily="2" charset="-78"/>
            </a:endParaRPr>
          </a:p>
          <a:p>
            <a:pPr algn="just">
              <a:lnSpc>
                <a:spcPct val="150000"/>
              </a:lnSpc>
            </a:pPr>
            <a:r>
              <a:rPr lang="ar-SA" altLang="en-US" sz="3200" b="1" dirty="0">
                <a:solidFill>
                  <a:srgbClr val="000099"/>
                </a:solidFill>
                <a:ea typeface="Majalla UI"/>
                <a:cs typeface="B Nazanin" pitchFamily="2" charset="-78"/>
              </a:rPr>
              <a:t>در امر به معروف و نهی از منکر این اصل نیز باید مورد اهتمام باشد که ریشه های انحراف و لغزش از بین برود و عوامل معروف تقویت شود مثلاً ایمان به خدا، خدا حاضری و خدا ناظری، ایمان به معاد و پاداش و مجازات اُخروی، کرامت انسانی و...</a:t>
            </a:r>
          </a:p>
        </p:txBody>
      </p:sp>
    </p:spTree>
  </p:cSld>
  <p:clrMapOvr>
    <a:masterClrMapping/>
  </p:clrMapOvr>
  <p:transition spd="slow"/>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410200"/>
          </a:xfrm>
          <a:noFill/>
          <a:ln>
            <a:noFill/>
          </a:ln>
          <a:extLst>
            <a:ext uri="{91240B29-F687-4F45-9708-019B960494DF}">
              <a14:hiddenLine xmlns:a14="http://schemas.microsoft.com/office/drawing/2010/main" xmlns="" w="9525">
                <a:solidFill>
                  <a:srgbClr val="000000"/>
                </a:solidFill>
                <a:miter lim="800000"/>
                <a:headEnd/>
                <a:tailEnd/>
              </a14:hiddenLine>
            </a:ext>
          </a:extLst>
        </p:spPr>
        <p:style>
          <a:lnRef idx="0">
            <a:scrgbClr r="0" g="0" b="0"/>
          </a:lnRef>
          <a:fillRef idx="1002">
            <a:schemeClr val="lt2"/>
          </a:fillRef>
          <a:effectRef idx="0">
            <a:scrgbClr r="0" g="0" b="0"/>
          </a:effectRef>
          <a:fontRef idx="major"/>
        </p:style>
        <p:txBody>
          <a:bodyPr>
            <a:normAutofit/>
          </a:bodyPr>
          <a:lstStyle/>
          <a:p>
            <a:pPr marL="274320" indent="-274320" algn="ctr" eaLnBrk="1" fontAlgn="auto" hangingPunct="1">
              <a:spcAft>
                <a:spcPts val="0"/>
              </a:spcAft>
              <a:buClr>
                <a:schemeClr val="accent3"/>
              </a:buClr>
              <a:buFont typeface="Wingdings 2"/>
              <a:buNone/>
              <a:defRPr/>
            </a:pPr>
            <a:endParaRPr lang="fa-IR" sz="1600" dirty="0" smtClean="0">
              <a:cs typeface="B Titr" pitchFamily="2" charset="-78"/>
            </a:endParaRPr>
          </a:p>
          <a:p>
            <a:pPr marL="274320" indent="-274320" algn="ctr" eaLnBrk="1" fontAlgn="auto" hangingPunct="1">
              <a:spcAft>
                <a:spcPts val="0"/>
              </a:spcAft>
              <a:buClr>
                <a:schemeClr val="accent3"/>
              </a:buClr>
              <a:buFont typeface="Wingdings 2"/>
              <a:buNone/>
              <a:defRPr/>
            </a:pPr>
            <a:r>
              <a:rPr lang="fa-IR" sz="6600" dirty="0" smtClean="0">
                <a:solidFill>
                  <a:srgbClr val="990000"/>
                </a:solidFill>
                <a:cs typeface="B Titr" pitchFamily="2" charset="-78"/>
              </a:rPr>
              <a:t>فصل چهارم</a:t>
            </a:r>
            <a:endParaRPr lang="fa-IR" sz="7100" dirty="0" smtClean="0">
              <a:solidFill>
                <a:srgbClr val="990000"/>
              </a:solidFill>
              <a:cs typeface="B Titr" pitchFamily="2" charset="-78"/>
            </a:endParaRPr>
          </a:p>
          <a:p>
            <a:pPr marL="274320" indent="-274320" algn="ctr" eaLnBrk="1" fontAlgn="auto" hangingPunct="1">
              <a:spcAft>
                <a:spcPts val="0"/>
              </a:spcAft>
              <a:buClr>
                <a:schemeClr val="accent3"/>
              </a:buClr>
              <a:buFont typeface="Wingdings 2"/>
              <a:buNone/>
              <a:defRPr/>
            </a:pPr>
            <a:endParaRPr lang="fa-IR" sz="4400" dirty="0" smtClean="0">
              <a:cs typeface="B Titr" pitchFamily="2" charset="-78"/>
            </a:endParaRPr>
          </a:p>
          <a:p>
            <a:pPr marL="274320" indent="-274320" algn="ctr" eaLnBrk="1" fontAlgn="auto" hangingPunct="1">
              <a:spcAft>
                <a:spcPts val="0"/>
              </a:spcAft>
              <a:buClr>
                <a:schemeClr val="accent3"/>
              </a:buClr>
              <a:buFont typeface="Wingdings 2"/>
              <a:buNone/>
              <a:defRPr/>
            </a:pPr>
            <a:r>
              <a:rPr lang="fa-IR" sz="6600" dirty="0" smtClean="0">
                <a:solidFill>
                  <a:srgbClr val="000099"/>
                </a:solidFill>
                <a:cs typeface="B Titr" pitchFamily="2" charset="-78"/>
              </a:rPr>
              <a:t>آمرین به معروف و ناهیان از منکر</a:t>
            </a:r>
            <a:endParaRPr lang="fa-IR" sz="6600" dirty="0">
              <a:solidFill>
                <a:srgbClr val="000099"/>
              </a:solidFill>
              <a:cs typeface="B Titr" pitchFamily="2" charset="-78"/>
            </a:endParaRPr>
          </a:p>
        </p:txBody>
      </p:sp>
    </p:spTree>
  </p:cSld>
  <p:clrMapOvr>
    <a:masterClrMapping/>
  </p:clrMapOvr>
  <p:transition spd="slow"/>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609600" y="609600"/>
            <a:ext cx="7956550" cy="5632311"/>
          </a:xfrm>
          <a:prstGeom prst="rect">
            <a:avLst/>
          </a:prstGeom>
          <a:noFill/>
          <a:ln>
            <a:noFill/>
            <a:headEnd/>
            <a:tailEnd/>
          </a:ln>
        </p:spPr>
        <p:style>
          <a:lnRef idx="2">
            <a:schemeClr val="accent3">
              <a:shade val="50000"/>
            </a:schemeClr>
          </a:lnRef>
          <a:fillRef idx="1">
            <a:schemeClr val="accent3"/>
          </a:fillRef>
          <a:effectRef idx="0">
            <a:schemeClr val="accent3"/>
          </a:effectRef>
          <a:fontRef idx="minor">
            <a:schemeClr val="lt1"/>
          </a:fontRef>
        </p:style>
        <p:txBody>
          <a:bodyPr anchor="ctr">
            <a:spAutoFit/>
          </a:bodyPr>
          <a:lstStyle/>
          <a:p>
            <a:pPr algn="ctr">
              <a:lnSpc>
                <a:spcPct val="250000"/>
              </a:lnSpc>
              <a:defRPr/>
            </a:pPr>
            <a:r>
              <a:rPr lang="fa-IR" sz="3600" b="1" dirty="0">
                <a:solidFill>
                  <a:srgbClr val="C00000"/>
                </a:solidFill>
                <a:cs typeface="B Titr" pitchFamily="2" charset="-78"/>
              </a:rPr>
              <a:t>مباحث مطرح شده در این فصل</a:t>
            </a:r>
          </a:p>
          <a:p>
            <a:pPr>
              <a:lnSpc>
                <a:spcPct val="250000"/>
              </a:lnSpc>
              <a:defRPr/>
            </a:pPr>
            <a:r>
              <a:rPr lang="fa-IR" sz="3600" b="1" dirty="0">
                <a:solidFill>
                  <a:srgbClr val="000099"/>
                </a:solidFill>
                <a:cs typeface="B Titr" pitchFamily="2" charset="-78"/>
              </a:rPr>
              <a:t>-آمرین و ناهین خاص و عام</a:t>
            </a:r>
          </a:p>
          <a:p>
            <a:pPr>
              <a:lnSpc>
                <a:spcPct val="250000"/>
              </a:lnSpc>
              <a:defRPr/>
            </a:pPr>
            <a:r>
              <a:rPr lang="fa-IR" sz="3600" b="1" dirty="0">
                <a:solidFill>
                  <a:srgbClr val="000099"/>
                </a:solidFill>
                <a:cs typeface="B Titr" pitchFamily="2" charset="-78"/>
              </a:rPr>
              <a:t>- ویژگی های آمرین به معروف و ناهین از منکر</a:t>
            </a:r>
          </a:p>
          <a:p>
            <a:pPr algn="ctr">
              <a:lnSpc>
                <a:spcPct val="250000"/>
              </a:lnSpc>
              <a:defRPr/>
            </a:pPr>
            <a:endParaRPr lang="fa-IR" sz="3600" b="1" dirty="0">
              <a:solidFill>
                <a:srgbClr val="002060"/>
              </a:solidFill>
              <a:cs typeface="B Titr" pitchFamily="2" charset="-78"/>
            </a:endParaRPr>
          </a:p>
        </p:txBody>
      </p:sp>
    </p:spTree>
  </p:cSld>
  <p:clrMapOvr>
    <a:masterClrMapping/>
  </p:clrMapOvr>
  <p:transition spd="slow"/>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a:spLocks noChangeArrowheads="1"/>
          </p:cNvSpPr>
          <p:nvPr/>
        </p:nvSpPr>
        <p:spPr bwMode="auto">
          <a:xfrm>
            <a:off x="533400" y="838200"/>
            <a:ext cx="8185150" cy="4893647"/>
          </a:xfrm>
          <a:prstGeom prst="rect">
            <a:avLst/>
          </a:prstGeom>
          <a:noFill/>
          <a:ln w="9525">
            <a:noFill/>
            <a:miter lim="800000"/>
            <a:headEnd/>
            <a:tailEnd/>
          </a:ln>
        </p:spPr>
        <p:txBody>
          <a:bodyPr wrap="square" anchor="ctr">
            <a:spAutoFit/>
          </a:bodyPr>
          <a:lstStyle/>
          <a:p>
            <a:pPr algn="justLow"/>
            <a:r>
              <a:rPr lang="fa-IR" altLang="en-US" sz="2800" b="1" dirty="0" smtClean="0">
                <a:solidFill>
                  <a:srgbClr val="C00000"/>
                </a:solidFill>
                <a:ea typeface="Majalla UI"/>
                <a:cs typeface="B Titr" pitchFamily="2" charset="-78"/>
              </a:rPr>
              <a:t>مقام معظم رهبری امام خامنه ای </a:t>
            </a:r>
            <a:r>
              <a:rPr lang="fa-IR" altLang="en-US" sz="2000" b="1" dirty="0" smtClean="0">
                <a:solidFill>
                  <a:srgbClr val="C00000"/>
                </a:solidFill>
                <a:ea typeface="Majalla UI"/>
                <a:cs typeface="B Titr" pitchFamily="2" charset="-78"/>
              </a:rPr>
              <a:t>مدظله العالی</a:t>
            </a:r>
            <a:r>
              <a:rPr lang="fa-IR" altLang="en-US" sz="2800" b="1" dirty="0" smtClean="0">
                <a:solidFill>
                  <a:srgbClr val="C00000"/>
                </a:solidFill>
                <a:ea typeface="Majalla UI"/>
                <a:cs typeface="B Titr" pitchFamily="2" charset="-78"/>
              </a:rPr>
              <a:t>:</a:t>
            </a:r>
          </a:p>
          <a:p>
            <a:pPr algn="justLow"/>
            <a:endParaRPr lang="fa-IR" altLang="en-US" sz="2800" b="1" dirty="0">
              <a:solidFill>
                <a:srgbClr val="000099"/>
              </a:solidFill>
              <a:ea typeface="Majalla UI"/>
              <a:cs typeface="B Nazanin" pitchFamily="2" charset="-78"/>
            </a:endParaRPr>
          </a:p>
          <a:p>
            <a:pPr algn="justLow"/>
            <a:r>
              <a:rPr lang="fa-IR" altLang="en-US" sz="2800" b="1" dirty="0" smtClean="0">
                <a:solidFill>
                  <a:srgbClr val="000099"/>
                </a:solidFill>
                <a:ea typeface="Majalla UI"/>
                <a:cs typeface="B Nazanin" pitchFamily="2" charset="-78"/>
              </a:rPr>
              <a:t>امر </a:t>
            </a:r>
            <a:r>
              <a:rPr lang="fa-IR" altLang="en-US" sz="2800" b="1" dirty="0">
                <a:solidFill>
                  <a:srgbClr val="000099"/>
                </a:solidFill>
                <a:ea typeface="Majalla UI"/>
                <a:cs typeface="B Nazanin" pitchFamily="2" charset="-78"/>
              </a:rPr>
              <a:t>به معروف فقط این نیست که ما برای اسقاط تکلیف در کلمه بگوییم آنهم در مقابل منکراتی که معلوم نیست از مهمترین منکرات باشد ... چه وقت ممکن است آحاد یک ملت آمر به معروف و ناهی از منکر باشند؟ وقتی که همه به معنای واقعی در متن مسائل کشور حضور داشته باشند همه کار داشته باشند به کارهای جامعه، همه اهتمام داشته باشند همه آگاه باشند همه معروف شناس و منکر شناس باشند این به معنای یک نظارت عمومی است یک حضور عمومی است یک همکاری عمومی است یک معرفت </a:t>
            </a:r>
            <a:r>
              <a:rPr lang="fa-IR" altLang="en-US" sz="2800" b="1" dirty="0" smtClean="0">
                <a:solidFill>
                  <a:srgbClr val="000099"/>
                </a:solidFill>
                <a:ea typeface="Majalla UI"/>
                <a:cs typeface="B Nazanin" pitchFamily="2" charset="-78"/>
              </a:rPr>
              <a:t>بالا در </a:t>
            </a:r>
            <a:r>
              <a:rPr lang="fa-IR" altLang="en-US" sz="2800" b="1" dirty="0">
                <a:solidFill>
                  <a:srgbClr val="000099"/>
                </a:solidFill>
                <a:ea typeface="Majalla UI"/>
                <a:cs typeface="B Nazanin" pitchFamily="2" charset="-78"/>
              </a:rPr>
              <a:t>همه است</a:t>
            </a:r>
            <a:r>
              <a:rPr lang="fa-IR" altLang="en-US" sz="2800" b="1" dirty="0" smtClean="0">
                <a:solidFill>
                  <a:srgbClr val="000099"/>
                </a:solidFill>
                <a:ea typeface="Majalla UI"/>
                <a:cs typeface="B Nazanin" pitchFamily="2" charset="-78"/>
              </a:rPr>
              <a:t>. </a:t>
            </a:r>
            <a:r>
              <a:rPr lang="fa-IR" altLang="en-US" sz="2800" b="1" dirty="0">
                <a:solidFill>
                  <a:srgbClr val="000099"/>
                </a:solidFill>
                <a:ea typeface="Majalla UI"/>
                <a:cs typeface="B Nazanin" pitchFamily="2" charset="-78"/>
              </a:rPr>
              <a:t>دیدار با علما  71/5/7</a:t>
            </a:r>
          </a:p>
        </p:txBody>
      </p:sp>
    </p:spTree>
  </p:cSld>
  <p:clrMapOvr>
    <a:masterClrMapping/>
  </p:clrMapOvr>
  <p:transition spd="slow"/>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ext Box 15"/>
          <p:cNvSpPr txBox="1">
            <a:spLocks noChangeArrowheads="1"/>
          </p:cNvSpPr>
          <p:nvPr/>
        </p:nvSpPr>
        <p:spPr bwMode="auto">
          <a:xfrm>
            <a:off x="2819400" y="152400"/>
            <a:ext cx="4114800" cy="641350"/>
          </a:xfrm>
          <a:prstGeom prst="rect">
            <a:avLst/>
          </a:prstGeom>
          <a:noFill/>
          <a:ln w="9525">
            <a:noFill/>
            <a:miter lim="800000"/>
            <a:headEnd/>
            <a:tailEnd/>
          </a:ln>
        </p:spPr>
        <p:txBody>
          <a:bodyPr>
            <a:spAutoFit/>
          </a:bodyPr>
          <a:lstStyle/>
          <a:p>
            <a:pPr>
              <a:spcBef>
                <a:spcPct val="50000"/>
              </a:spcBef>
            </a:pPr>
            <a:endParaRPr lang="en-US" altLang="en-US" sz="3600" b="1">
              <a:solidFill>
                <a:srgbClr val="006600"/>
              </a:solidFill>
              <a:ea typeface="Majalla UI"/>
              <a:cs typeface="B Lotus" pitchFamily="2" charset="-78"/>
            </a:endParaRPr>
          </a:p>
        </p:txBody>
      </p:sp>
      <p:sp>
        <p:nvSpPr>
          <p:cNvPr id="4" name="Rectangle 16"/>
          <p:cNvSpPr>
            <a:spLocks noChangeArrowheads="1"/>
          </p:cNvSpPr>
          <p:nvPr/>
        </p:nvSpPr>
        <p:spPr bwMode="auto">
          <a:xfrm>
            <a:off x="304800" y="381000"/>
            <a:ext cx="8458200" cy="5970865"/>
          </a:xfrm>
          <a:prstGeom prst="rect">
            <a:avLst/>
          </a:prstGeom>
          <a:noFill/>
          <a:ln w="9525">
            <a:noFill/>
            <a:miter lim="800000"/>
            <a:headEnd/>
            <a:tailEnd/>
          </a:ln>
        </p:spPr>
        <p:txBody>
          <a:bodyPr anchor="ctr">
            <a:spAutoFit/>
          </a:bodyPr>
          <a:lstStyle/>
          <a:p>
            <a:pPr algn="ctr"/>
            <a:r>
              <a:rPr lang="fa-IR" altLang="en-US" sz="3200" b="1" dirty="0">
                <a:solidFill>
                  <a:srgbClr val="C00000"/>
                </a:solidFill>
                <a:ea typeface="Majalla UI"/>
                <a:cs typeface="B Titr" pitchFamily="2" charset="-78"/>
              </a:rPr>
              <a:t>1- جایگاه آمرین و ناهین خاص و عام در قرآن</a:t>
            </a:r>
          </a:p>
          <a:p>
            <a:pPr algn="just"/>
            <a:endParaRPr lang="fa-IR" altLang="en-US" sz="1400" b="1" dirty="0">
              <a:solidFill>
                <a:srgbClr val="002060"/>
              </a:solidFill>
              <a:ea typeface="Majalla UI"/>
              <a:cs typeface="B Nazanin" pitchFamily="2" charset="-78"/>
            </a:endParaRPr>
          </a:p>
          <a:p>
            <a:pPr indent="566738" algn="just"/>
            <a:r>
              <a:rPr lang="fa-IR" altLang="en-US" sz="2800" b="1" dirty="0">
                <a:solidFill>
                  <a:srgbClr val="000099"/>
                </a:solidFill>
                <a:ea typeface="Majalla UI"/>
                <a:cs typeface="B Nazanin" pitchFamily="2" charset="-78"/>
              </a:rPr>
              <a:t>قرآن ابتدا بخش خاص و متصدیان سازمان دهی شده برای امر به معروف و نهی از منکر را مطرح کرده،می فرماید:"</a:t>
            </a:r>
            <a:r>
              <a:rPr lang="fa-IR" altLang="en-US" sz="2800" b="1" dirty="0">
                <a:solidFill>
                  <a:srgbClr val="680000"/>
                </a:solidFill>
                <a:ea typeface="Majalla UI"/>
                <a:cs typeface="B Nazanin" pitchFamily="2" charset="-78"/>
              </a:rPr>
              <a:t>وَلْتَكُنْ مِنْكُمْ أُمَّةٌ يَدْعُونَ إِلَى الْخَيْرِ وَيَأْمُرُونَ بِالْمَعْرُوفِ وَيَنْهَوْنَ عَنِ الْمُنْكَرِ وَأُولَئِكَ هُمُ الْمُفْلِحُونَ</a:t>
            </a:r>
            <a:r>
              <a:rPr lang="fa-IR" altLang="en-US" sz="2800" b="1" dirty="0">
                <a:solidFill>
                  <a:srgbClr val="000099"/>
                </a:solidFill>
                <a:ea typeface="Majalla UI"/>
                <a:cs typeface="B Nazanin" pitchFamily="2" charset="-78"/>
              </a:rPr>
              <a:t>(آل عمران 104)"</a:t>
            </a:r>
          </a:p>
          <a:p>
            <a:pPr indent="566738" algn="just"/>
            <a:r>
              <a:rPr lang="fa-IR" altLang="en-US" sz="2800" b="1" dirty="0">
                <a:solidFill>
                  <a:srgbClr val="000099"/>
                </a:solidFill>
                <a:ea typeface="Majalla UI"/>
                <a:cs typeface="B Nazanin" pitchFamily="2" charset="-78"/>
              </a:rPr>
              <a:t>و باید از میان شما جمعی دعوت به نیکی و امر به معروف و نهی از منکر کنند و رستگاران آنها </a:t>
            </a:r>
            <a:r>
              <a:rPr lang="fa-IR" altLang="en-US" sz="2800" b="1" dirty="0" smtClean="0">
                <a:solidFill>
                  <a:srgbClr val="000099"/>
                </a:solidFill>
                <a:ea typeface="Majalla UI"/>
                <a:cs typeface="B Nazanin" pitchFamily="2" charset="-78"/>
              </a:rPr>
              <a:t>هستند. </a:t>
            </a:r>
            <a:endParaRPr lang="fa-IR" altLang="en-US" sz="2800" b="1" dirty="0">
              <a:solidFill>
                <a:srgbClr val="000099"/>
              </a:solidFill>
              <a:ea typeface="Majalla UI"/>
              <a:cs typeface="B Nazanin" pitchFamily="2" charset="-78"/>
            </a:endParaRPr>
          </a:p>
          <a:p>
            <a:pPr indent="566738" algn="just"/>
            <a:r>
              <a:rPr lang="fa-IR" altLang="en-US" sz="2800" b="1" dirty="0">
                <a:solidFill>
                  <a:srgbClr val="000099"/>
                </a:solidFill>
                <a:ea typeface="Majalla UI"/>
                <a:cs typeface="B Nazanin" pitchFamily="2" charset="-78"/>
              </a:rPr>
              <a:t>سپس در چند آیه بعد امر به معروف و نهی از منکر را یک امتیاز و وظیفه عام و فراگیر برای همه مومنین معرفی کرده می فرماید</a:t>
            </a:r>
            <a:r>
              <a:rPr lang="fa-IR" altLang="en-US" sz="2800" b="1" dirty="0">
                <a:solidFill>
                  <a:srgbClr val="680000"/>
                </a:solidFill>
                <a:ea typeface="Majalla UI"/>
                <a:cs typeface="B Nazanin" pitchFamily="2" charset="-78"/>
              </a:rPr>
              <a:t>:"كُنْتُمْ خَيْرَ أُمَّةٍ أُخْرِجَتْ لِلنَّاسِ تَأْمُرُونَ بِالْمَعْرُوفِ وَتَنْهَوْنَ عَنِ الْمُنْكَرِ وَتُؤْمِنُونَ بِاللَّهِ</a:t>
            </a:r>
            <a:r>
              <a:rPr lang="fa-IR" altLang="en-US" sz="2800" b="1" dirty="0">
                <a:solidFill>
                  <a:srgbClr val="000099"/>
                </a:solidFill>
                <a:ea typeface="Majalla UI"/>
                <a:cs typeface="B Nazanin" pitchFamily="2" charset="-78"/>
              </a:rPr>
              <a:t>(آل عمران 110)</a:t>
            </a:r>
          </a:p>
          <a:p>
            <a:pPr indent="566738" algn="just"/>
            <a:r>
              <a:rPr lang="fa-IR" altLang="en-US" sz="2800" b="1" dirty="0">
                <a:solidFill>
                  <a:srgbClr val="000099"/>
                </a:solidFill>
                <a:ea typeface="Majalla UI"/>
                <a:cs typeface="B Nazanin" pitchFamily="2" charset="-78"/>
              </a:rPr>
              <a:t>شما بهترین امتی بودید که به سود انسان ها آفریده شده اید (چه آنکه ) امر به معروف و نهی از منکر می کنید و به خدا ایمان دارید .</a:t>
            </a:r>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2272</TotalTime>
  <Words>11331</Words>
  <Application>Microsoft Office PowerPoint</Application>
  <PresentationFormat>On-screen Show (4:3)</PresentationFormat>
  <Paragraphs>689</Paragraphs>
  <Slides>126</Slides>
  <Notes>0</Notes>
  <HiddenSlides>0</HiddenSlides>
  <MMClips>0</MMClips>
  <ScaleCrop>false</ScaleCrop>
  <HeadingPairs>
    <vt:vector size="4" baseType="variant">
      <vt:variant>
        <vt:lpstr>Theme</vt:lpstr>
      </vt:variant>
      <vt:variant>
        <vt:i4>1</vt:i4>
      </vt:variant>
      <vt:variant>
        <vt:lpstr>Slide Titles</vt:lpstr>
      </vt:variant>
      <vt:variant>
        <vt:i4>126</vt:i4>
      </vt:variant>
    </vt:vector>
  </HeadingPairs>
  <TitlesOfParts>
    <vt:vector size="127" baseType="lpstr">
      <vt:lpstr>Custom Design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lpstr>Slide 119</vt:lpstr>
      <vt:lpstr>Slide 120</vt:lpstr>
      <vt:lpstr>Slide 121</vt:lpstr>
      <vt:lpstr>Slide 122</vt:lpstr>
      <vt:lpstr>Slide 123</vt:lpstr>
      <vt:lpstr>Slide 124</vt:lpstr>
      <vt:lpstr>Slide 125</vt:lpstr>
      <vt:lpstr>Slide 126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sahar</dc:creator>
  <cp:lastModifiedBy>khorashadi</cp:lastModifiedBy>
  <cp:revision>215</cp:revision>
  <dcterms:created xsi:type="dcterms:W3CDTF">2008-09-03T16:23:06Z</dcterms:created>
  <dcterms:modified xsi:type="dcterms:W3CDTF">2016-10-05T07:49:17Z</dcterms:modified>
</cp:coreProperties>
</file>